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66" r:id="rId7"/>
  </p:sldMasterIdLst>
  <p:notesMasterIdLst>
    <p:notesMasterId r:id="rId34"/>
  </p:notesMasterIdLst>
  <p:handoutMasterIdLst>
    <p:handoutMasterId r:id="rId35"/>
  </p:handoutMasterIdLst>
  <p:sldIdLst>
    <p:sldId id="292" r:id="rId8"/>
    <p:sldId id="300" r:id="rId9"/>
    <p:sldId id="296" r:id="rId10"/>
    <p:sldId id="297" r:id="rId11"/>
    <p:sldId id="301" r:id="rId12"/>
    <p:sldId id="302" r:id="rId13"/>
    <p:sldId id="303" r:id="rId14"/>
    <p:sldId id="299" r:id="rId15"/>
    <p:sldId id="260" r:id="rId16"/>
    <p:sldId id="261" r:id="rId17"/>
    <p:sldId id="262" r:id="rId18"/>
    <p:sldId id="263" r:id="rId19"/>
    <p:sldId id="293" r:id="rId20"/>
    <p:sldId id="269" r:id="rId21"/>
    <p:sldId id="270" r:id="rId22"/>
    <p:sldId id="271" r:id="rId23"/>
    <p:sldId id="272" r:id="rId24"/>
    <p:sldId id="273" r:id="rId25"/>
    <p:sldId id="274" r:id="rId26"/>
    <p:sldId id="275" r:id="rId27"/>
    <p:sldId id="294" r:id="rId28"/>
    <p:sldId id="279" r:id="rId29"/>
    <p:sldId id="281" r:id="rId30"/>
    <p:sldId id="282" r:id="rId31"/>
    <p:sldId id="290" r:id="rId32"/>
    <p:sldId id="291"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57985" autoAdjust="0"/>
  </p:normalViewPr>
  <p:slideViewPr>
    <p:cSldViewPr>
      <p:cViewPr varScale="1">
        <p:scale>
          <a:sx n="52" d="100"/>
          <a:sy n="52" d="100"/>
        </p:scale>
        <p:origin x="1410" y="30"/>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50" d="100"/>
        <a:sy n="50"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9/30/2016 13:46</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9/30/2016 13:46</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Object-oriented_programming" TargetMode="External"/><Relationship Id="rId13" Type="http://schemas.openxmlformats.org/officeDocument/2006/relationships/hyperlink" Target="https://en.wikipedia.org/wiki/TypeScript#cite_note-6" TargetMode="External"/><Relationship Id="rId3" Type="http://schemas.openxmlformats.org/officeDocument/2006/relationships/hyperlink" Target="https://en.wikipedia.org/wiki/Free_and_open-source_software" TargetMode="External"/><Relationship Id="rId7" Type="http://schemas.openxmlformats.org/officeDocument/2006/relationships/hyperlink" Target="https://en.wikipedia.org/wiki/JavaScript" TargetMode="External"/><Relationship Id="rId12" Type="http://schemas.openxmlformats.org/officeDocument/2006/relationships/hyperlink" Target="https://en.wikipedia.org/wiki/Source-to-source_compiler"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Superset" TargetMode="External"/><Relationship Id="rId11" Type="http://schemas.openxmlformats.org/officeDocument/2006/relationships/hyperlink" Target="https://en.wikipedia.org/wiki/Node.js" TargetMode="External"/><Relationship Id="rId5" Type="http://schemas.openxmlformats.org/officeDocument/2006/relationships/hyperlink" Target="https://en.wikipedia.org/wiki/Microsoft" TargetMode="External"/><Relationship Id="rId10" Type="http://schemas.openxmlformats.org/officeDocument/2006/relationships/hyperlink" Target="https://en.wikipedia.org/wiki/Server-side"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Client-sid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Object_file" TargetMode="External"/><Relationship Id="rId7" Type="http://schemas.openxmlformats.org/officeDocument/2006/relationships/hyperlink" Target="https://en.wikipedia.org/wiki/Source-to-source_compiler"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D3.js" TargetMode="External"/><Relationship Id="rId5" Type="http://schemas.openxmlformats.org/officeDocument/2006/relationships/hyperlink" Target="https://en.wikipedia.org/wiki/MongoDB" TargetMode="External"/><Relationship Id="rId4" Type="http://schemas.openxmlformats.org/officeDocument/2006/relationships/hyperlink" Target="https://en.wikipedia.org/wiki/JQue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11822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-Open Source</a:t>
            </a:r>
          </a:p>
          <a:p>
            <a:r>
              <a:rPr lang="en-US" dirty="0" err="1"/>
              <a:t>Github</a:t>
            </a:r>
            <a:endParaRPr lang="en-US" dirty="0"/>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13:46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242382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Typescript = JS + Types + Tooling =&gt; compiles to JS that runs everywhere</a:t>
            </a:r>
          </a:p>
          <a:p>
            <a:r>
              <a:rPr lang="en-US" dirty="0"/>
              <a:t>We can use all the </a:t>
            </a:r>
            <a:r>
              <a:rPr lang="en-US" dirty="0" err="1"/>
              <a:t>existen</a:t>
            </a:r>
            <a:r>
              <a:rPr lang="en-US" dirty="0"/>
              <a:t> frameworks that exists today</a:t>
            </a:r>
          </a:p>
          <a:p>
            <a:endParaRPr lang="en-US" dirty="0"/>
          </a:p>
          <a:p>
            <a:r>
              <a:rPr lang="en-US" dirty="0"/>
              <a:t>- </a:t>
            </a:r>
            <a:r>
              <a:rPr lang="en-US" dirty="0" err="1"/>
              <a:t>USe</a:t>
            </a:r>
            <a:r>
              <a:rPr lang="en-US" dirty="0"/>
              <a:t> features </a:t>
            </a:r>
            <a:r>
              <a:rPr lang="en-US" dirty="0" err="1"/>
              <a:t>froim</a:t>
            </a:r>
            <a:r>
              <a:rPr lang="en-US" dirty="0"/>
              <a:t> the future, today</a:t>
            </a:r>
          </a:p>
          <a:p>
            <a:r>
              <a:rPr lang="en-US" dirty="0"/>
              <a:t>Features of ECMA 6 (Spec done)</a:t>
            </a:r>
          </a:p>
          <a:p>
            <a:r>
              <a:rPr lang="en-US" dirty="0"/>
              <a:t>	Classes</a:t>
            </a:r>
          </a:p>
          <a:p>
            <a:r>
              <a:rPr lang="en-US" dirty="0"/>
              <a:t>	Modules</a:t>
            </a:r>
          </a:p>
          <a:p>
            <a:r>
              <a:rPr lang="en-US" dirty="0"/>
              <a:t>	Error Functions</a:t>
            </a:r>
          </a:p>
          <a:p>
            <a:r>
              <a:rPr lang="en-US" dirty="0"/>
              <a:t>You can use it form the following 3 years (Older Browser Issue)</a:t>
            </a:r>
          </a:p>
          <a:p>
            <a:r>
              <a:rPr lang="en-US" dirty="0" err="1"/>
              <a:t>Downlevel</a:t>
            </a:r>
            <a:r>
              <a:rPr lang="en-US" dirty="0"/>
              <a:t> compile ECMA 6 features to EMCA 5 </a:t>
            </a:r>
            <a:r>
              <a:rPr lang="en-US" dirty="0" err="1"/>
              <a:t>sintax</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13:46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60881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3906332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57710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30951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466804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93526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05369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52583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327246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Javascript</a:t>
            </a:r>
            <a:r>
              <a:rPr lang="en-US" dirty="0"/>
              <a:t> is popular</a:t>
            </a:r>
            <a:r>
              <a:rPr lang="en-US" baseline="0" dirty="0"/>
              <a:t> </a:t>
            </a:r>
            <a:r>
              <a:rPr lang="en-US" dirty="0"/>
              <a:t>Large applications on </a:t>
            </a:r>
            <a:r>
              <a:rPr lang="en-US" dirty="0" err="1"/>
              <a:t>Javascript</a:t>
            </a:r>
            <a:r>
              <a:rPr lang="en-US" dirty="0"/>
              <a:t> is hard</a:t>
            </a:r>
          </a:p>
          <a:p>
            <a:r>
              <a:rPr lang="en-US" dirty="0"/>
              <a:t>Only cross </a:t>
            </a:r>
            <a:r>
              <a:rPr lang="en-US" dirty="0" err="1"/>
              <a:t>plataform</a:t>
            </a:r>
            <a:r>
              <a:rPr lang="en-US" dirty="0"/>
              <a:t> language in town</a:t>
            </a:r>
          </a:p>
          <a:p>
            <a:r>
              <a:rPr lang="en-US" dirty="0"/>
              <a:t>Never </a:t>
            </a:r>
            <a:r>
              <a:rPr lang="en-US" dirty="0" err="1"/>
              <a:t>concieved</a:t>
            </a:r>
            <a:r>
              <a:rPr lang="en-US" dirty="0"/>
              <a:t> to large application development (100 or 1000 lines) now write (10000 of lines)</a:t>
            </a:r>
          </a:p>
          <a:p>
            <a:r>
              <a:rPr lang="en-US" dirty="0"/>
              <a:t>Very hard in a language that lacks of structures like classes, modules, types, in </a:t>
            </a:r>
            <a:r>
              <a:rPr lang="en-US" dirty="0" err="1"/>
              <a:t>particullar</a:t>
            </a:r>
            <a:r>
              <a:rPr lang="en-US" dirty="0"/>
              <a:t> </a:t>
            </a:r>
            <a:r>
              <a:rPr lang="en-US" dirty="0" err="1"/>
              <a:t>dont</a:t>
            </a:r>
            <a:r>
              <a:rPr lang="en-US" dirty="0"/>
              <a:t> have a static type system =&gt; good tooling</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13:46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750313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37601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37498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309958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62295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239784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13:52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31492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13:46</a:t>
            </a:fld>
            <a:endParaRPr kumimoji="0" lang="en-US" sz="1800" b="0" i="0" u="none" strike="noStrike" kern="0" cap="none" spc="0" normalizeH="0" baseline="0" noProof="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C87E0CF-87F6-4B58-B8B8-DCAB2DAAF3CA}"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 2010 Microsoft Corporation. All rights reserved. Microsoft, Windows, Windows Vista and other product names are or may be registered trademarks and/or trademarks in the U.S. and/or other countries.</a:t>
            </a:r>
          </a:p>
          <a:p>
            <a:pPr marL="0" marR="0" lvl="0" indent="0" algn="l"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000000"/>
                </a:solidFill>
                <a:effectLst/>
                <a:uLnTx/>
                <a:uFillTx/>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0" cap="none" spc="0" normalizeH="0" baseline="0" noProof="0" dirty="0">
                <a:ln>
                  <a:noFill/>
                </a:ln>
                <a:solidFill>
                  <a:srgbClr val="000000"/>
                </a:solidFill>
                <a:effectLst/>
                <a:uLnTx/>
                <a:uFillTx/>
                <a:latin typeface="Segoe UI" pitchFamily="34" charset="0"/>
              </a:rPr>
            </a:br>
            <a:r>
              <a:rPr kumimoji="0" lang="en-US" sz="500" b="0" i="0" u="none" strike="noStrike" kern="0" cap="none" spc="0" normalizeH="0" baseline="0" noProof="0" dirty="0">
                <a:ln>
                  <a:noFill/>
                </a:ln>
                <a:solidFill>
                  <a:srgbClr val="000000"/>
                </a:solidFill>
                <a:effectLst/>
                <a:uLnTx/>
                <a:uFillTx/>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531903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Cross compile from other </a:t>
            </a:r>
            <a:r>
              <a:rPr lang="en-US" dirty="0" err="1"/>
              <a:t>languajes</a:t>
            </a:r>
            <a:endParaRPr lang="en-US" dirty="0"/>
          </a:p>
          <a:p>
            <a:r>
              <a:rPr lang="en-US" dirty="0"/>
              <a:t>JAVA: http://www.gwtproject.org/overview.html</a:t>
            </a:r>
          </a:p>
          <a:p>
            <a:r>
              <a:rPr lang="en-US" dirty="0"/>
              <a:t>C# https://github.com/nikhilk/scriptsharp</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13:46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841775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Cross compile from other </a:t>
            </a:r>
            <a:r>
              <a:rPr lang="en-US" dirty="0" err="1"/>
              <a:t>languajes</a:t>
            </a:r>
            <a:endParaRPr lang="en-US" dirty="0"/>
          </a:p>
          <a:p>
            <a:r>
              <a:rPr lang="en-US" dirty="0"/>
              <a:t>JAVA: http://www.gwtproject.org/overview.html</a:t>
            </a:r>
          </a:p>
          <a:p>
            <a:r>
              <a:rPr lang="en-US" dirty="0"/>
              <a:t>C# https://github.com/nikhilk/scriptsharp</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13:46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249706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Cross compile from other </a:t>
            </a:r>
            <a:r>
              <a:rPr lang="en-US" dirty="0" err="1"/>
              <a:t>languajes</a:t>
            </a:r>
            <a:endParaRPr lang="en-US" dirty="0"/>
          </a:p>
          <a:p>
            <a:r>
              <a:rPr lang="en-US" dirty="0"/>
              <a:t>JAVA: http://www.gwtproject.org/overview.html</a:t>
            </a:r>
          </a:p>
          <a:p>
            <a:r>
              <a:rPr lang="en-US" dirty="0"/>
              <a:t>C# https://github.com/nikhilk/scriptsharp</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13:46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827571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Cross compile from other </a:t>
            </a:r>
            <a:r>
              <a:rPr lang="en-US" dirty="0" err="1"/>
              <a:t>languajes</a:t>
            </a:r>
            <a:endParaRPr lang="en-US" dirty="0"/>
          </a:p>
          <a:p>
            <a:r>
              <a:rPr lang="en-US" dirty="0"/>
              <a:t>JAVA: http://www.gwtproject.org/overview.html</a:t>
            </a:r>
          </a:p>
          <a:p>
            <a:r>
              <a:rPr lang="en-US" dirty="0"/>
              <a:t>C# https://github.com/nikhilk/scriptsharp</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9/30/2016 13:46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82383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err="1">
                <a:effectLst/>
              </a:rPr>
              <a:t>TypeScript</a:t>
            </a:r>
            <a:r>
              <a:rPr lang="en-US" dirty="0">
                <a:effectLst/>
              </a:rPr>
              <a:t> is a </a:t>
            </a:r>
            <a:r>
              <a:rPr lang="en-US" dirty="0">
                <a:effectLst/>
                <a:hlinkClick r:id="rId3" tooltip="Free and open-source software"/>
              </a:rPr>
              <a:t>free and open source</a:t>
            </a:r>
            <a:r>
              <a:rPr lang="en-US" dirty="0">
                <a:effectLst/>
              </a:rPr>
              <a:t> </a:t>
            </a:r>
            <a:r>
              <a:rPr lang="en-US" dirty="0">
                <a:effectLst/>
                <a:hlinkClick r:id="rId4" tooltip="Programming language"/>
              </a:rPr>
              <a:t>programming language</a:t>
            </a:r>
            <a:r>
              <a:rPr lang="en-US" dirty="0">
                <a:effectLst/>
              </a:rPr>
              <a:t> developed and maintained by </a:t>
            </a:r>
            <a:r>
              <a:rPr lang="en-US" dirty="0">
                <a:effectLst/>
                <a:hlinkClick r:id="rId5" tooltip="Microsoft"/>
              </a:rPr>
              <a:t>Microsoft</a:t>
            </a:r>
            <a:r>
              <a:rPr lang="en-US" dirty="0">
                <a:effectLst/>
              </a:rPr>
              <a:t>. </a:t>
            </a:r>
          </a:p>
          <a:p>
            <a:pPr rtl="0"/>
            <a:r>
              <a:rPr lang="en-US" dirty="0">
                <a:effectLst/>
              </a:rPr>
              <a:t>It is a strict </a:t>
            </a:r>
            <a:r>
              <a:rPr lang="en-US" dirty="0">
                <a:effectLst/>
                <a:hlinkClick r:id="rId6" tooltip="Superset"/>
              </a:rPr>
              <a:t>superset</a:t>
            </a:r>
            <a:r>
              <a:rPr lang="en-US" dirty="0">
                <a:effectLst/>
              </a:rPr>
              <a:t> of </a:t>
            </a:r>
            <a:r>
              <a:rPr lang="en-US" dirty="0">
                <a:effectLst/>
                <a:hlinkClick r:id="rId7" tooltip="JavaScript"/>
              </a:rPr>
              <a:t>JavaScript</a:t>
            </a:r>
            <a:r>
              <a:rPr lang="en-US" dirty="0">
                <a:effectLst/>
              </a:rPr>
              <a:t>, and adds optional static typing and class-based </a:t>
            </a:r>
            <a:r>
              <a:rPr lang="en-US" dirty="0">
                <a:effectLst/>
                <a:hlinkClick r:id="rId8" tooltip="Object-oriented programming"/>
              </a:rPr>
              <a:t>object-oriented programming</a:t>
            </a:r>
            <a:r>
              <a:rPr lang="en-US" dirty="0">
                <a:effectLst/>
              </a:rPr>
              <a:t> to the language. </a:t>
            </a:r>
          </a:p>
          <a:p>
            <a:pPr rtl="0"/>
            <a:r>
              <a:rPr lang="en-US" dirty="0" err="1">
                <a:effectLst/>
              </a:rPr>
              <a:t>TypeScript</a:t>
            </a:r>
            <a:r>
              <a:rPr lang="en-US" dirty="0">
                <a:effectLst/>
              </a:rPr>
              <a:t> may be used to develop JavaScript applications for </a:t>
            </a:r>
            <a:r>
              <a:rPr lang="en-US" dirty="0">
                <a:effectLst/>
                <a:hlinkClick r:id="rId9" tooltip="Client-side"/>
              </a:rPr>
              <a:t>client-side</a:t>
            </a:r>
            <a:r>
              <a:rPr lang="en-US" dirty="0">
                <a:effectLst/>
              </a:rPr>
              <a:t> or </a:t>
            </a:r>
            <a:r>
              <a:rPr lang="en-US" dirty="0">
                <a:effectLst/>
                <a:hlinkClick r:id="rId10" tooltip="Server-side"/>
              </a:rPr>
              <a:t>server-side</a:t>
            </a:r>
            <a:r>
              <a:rPr lang="en-US" dirty="0">
                <a:effectLst/>
              </a:rPr>
              <a:t> (</a:t>
            </a:r>
            <a:r>
              <a:rPr lang="en-US" dirty="0">
                <a:effectLst/>
                <a:hlinkClick r:id="rId11" tooltip="Node.js"/>
              </a:rPr>
              <a:t>Node.js</a:t>
            </a:r>
            <a:r>
              <a:rPr lang="en-US" dirty="0">
                <a:effectLst/>
              </a:rPr>
              <a:t>) execution.</a:t>
            </a:r>
          </a:p>
          <a:p>
            <a:pPr rtl="0"/>
            <a:r>
              <a:rPr lang="en-US" dirty="0" err="1">
                <a:effectLst/>
              </a:rPr>
              <a:t>TypeScript</a:t>
            </a:r>
            <a:r>
              <a:rPr lang="en-US" dirty="0">
                <a:effectLst/>
              </a:rPr>
              <a:t> is designed for development of large applications and </a:t>
            </a:r>
            <a:r>
              <a:rPr lang="en-US" dirty="0" err="1">
                <a:effectLst/>
                <a:hlinkClick r:id="rId12" tooltip="Source-to-source compiler"/>
              </a:rPr>
              <a:t>transcompiles</a:t>
            </a:r>
            <a:r>
              <a:rPr lang="en-US" dirty="0">
                <a:effectLst/>
              </a:rPr>
              <a:t> to JavaScript.</a:t>
            </a:r>
            <a:r>
              <a:rPr lang="en-US" baseline="30000" dirty="0">
                <a:effectLst/>
                <a:hlinkClick r:id="rId13"/>
              </a:rPr>
              <a:t>[6]</a:t>
            </a:r>
            <a:r>
              <a:rPr lang="en-US" dirty="0">
                <a:effectLst/>
              </a:rPr>
              <a:t> As </a:t>
            </a:r>
            <a:r>
              <a:rPr lang="en-US" dirty="0" err="1">
                <a:effectLst/>
              </a:rPr>
              <a:t>TypeScript</a:t>
            </a:r>
            <a:r>
              <a:rPr lang="en-US" dirty="0">
                <a:effectLst/>
              </a:rPr>
              <a:t> is a superset of JavaScript, any existing JavaScript programs are also valid </a:t>
            </a:r>
            <a:r>
              <a:rPr lang="en-US" dirty="0" err="1">
                <a:effectLst/>
              </a:rPr>
              <a:t>TypeScript</a:t>
            </a:r>
            <a:r>
              <a:rPr lang="en-US" dirty="0">
                <a:effectLst/>
              </a:rPr>
              <a:t> programs.</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13:46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12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those thing that are </a:t>
            </a:r>
            <a:r>
              <a:rPr lang="en-US" dirty="0" err="1"/>
              <a:t>mising</a:t>
            </a:r>
            <a:r>
              <a:rPr lang="en-US" dirty="0"/>
              <a:t> to </a:t>
            </a:r>
            <a:r>
              <a:rPr lang="en-US" dirty="0" err="1"/>
              <a:t>js</a:t>
            </a:r>
            <a:r>
              <a:rPr lang="en-US" dirty="0"/>
              <a:t> (superset)"</a:t>
            </a:r>
          </a:p>
          <a:p>
            <a:r>
              <a:rPr lang="en-US" dirty="0"/>
              <a:t>Two major things:</a:t>
            </a:r>
          </a:p>
          <a:p>
            <a:endParaRPr lang="en-US" dirty="0"/>
          </a:p>
          <a:p>
            <a:r>
              <a:rPr lang="en-US" dirty="0"/>
              <a:t>The main one is static type </a:t>
            </a:r>
          </a:p>
          <a:p>
            <a:r>
              <a:rPr lang="en-US" dirty="0"/>
              <a:t>Powers the great tooling of C# or Java (</a:t>
            </a:r>
          </a:p>
          <a:p>
            <a:r>
              <a:rPr lang="en-US" dirty="0"/>
              <a:t>IDE knows </a:t>
            </a:r>
            <a:r>
              <a:rPr lang="en-US" dirty="0" err="1"/>
              <a:t>whats</a:t>
            </a:r>
            <a:r>
              <a:rPr lang="en-US" dirty="0"/>
              <a:t> going on</a:t>
            </a:r>
          </a:p>
          <a:p>
            <a:r>
              <a:rPr lang="en-US" dirty="0"/>
              <a:t>* Statement Completion (</a:t>
            </a:r>
            <a:r>
              <a:rPr lang="en-US" dirty="0" err="1"/>
              <a:t>intellisense</a:t>
            </a:r>
            <a:r>
              <a:rPr lang="en-US" dirty="0"/>
              <a:t>)</a:t>
            </a:r>
          </a:p>
          <a:p>
            <a:r>
              <a:rPr lang="en-US" dirty="0"/>
              <a:t>* </a:t>
            </a:r>
            <a:r>
              <a:rPr lang="en-US" dirty="0" err="1"/>
              <a:t>Refactiring</a:t>
            </a:r>
            <a:endParaRPr lang="en-US" dirty="0"/>
          </a:p>
          <a:p>
            <a:r>
              <a:rPr lang="en-US" dirty="0"/>
              <a:t>* Find all references)</a:t>
            </a:r>
          </a:p>
          <a:p>
            <a:r>
              <a:rPr lang="en-US" dirty="0"/>
              <a:t>Remove it =&gt; Guess Work</a:t>
            </a:r>
          </a:p>
          <a:p>
            <a:endParaRPr lang="en-US" dirty="0"/>
          </a:p>
          <a:p>
            <a:r>
              <a:rPr lang="en-US" dirty="0"/>
              <a:t>Ex refactoring (Property call "Text")  = MESS</a:t>
            </a:r>
          </a:p>
          <a:p>
            <a:r>
              <a:rPr lang="en-US" dirty="0"/>
              <a:t>Large JS code bases =&gt; Read Only (</a:t>
            </a:r>
            <a:r>
              <a:rPr lang="en-US" dirty="0" err="1"/>
              <a:t>nobady</a:t>
            </a:r>
            <a:r>
              <a:rPr lang="en-US" dirty="0"/>
              <a:t> touch it)</a:t>
            </a:r>
          </a:p>
          <a:p>
            <a:endParaRPr lang="en-US" dirty="0"/>
          </a:p>
          <a:p>
            <a:r>
              <a:rPr lang="en-US" dirty="0"/>
              <a:t>Types are optional =&gt; As much you type the more IDE can help you</a:t>
            </a:r>
          </a:p>
          <a:p>
            <a:r>
              <a:rPr lang="en-US" dirty="0"/>
              <a:t>- </a:t>
            </a:r>
            <a:r>
              <a:rPr lang="en-US" dirty="0" err="1"/>
              <a:t>USe</a:t>
            </a:r>
            <a:r>
              <a:rPr lang="en-US" dirty="0"/>
              <a:t> features </a:t>
            </a:r>
            <a:r>
              <a:rPr lang="en-US" dirty="0" err="1"/>
              <a:t>froim</a:t>
            </a:r>
            <a:r>
              <a:rPr lang="en-US" dirty="0"/>
              <a:t> the future, today</a:t>
            </a:r>
          </a:p>
          <a:p>
            <a:r>
              <a:rPr lang="en-US" dirty="0"/>
              <a:t>Features of ECMA 6 (Spec done)</a:t>
            </a:r>
          </a:p>
          <a:p>
            <a:r>
              <a:rPr lang="en-US" dirty="0"/>
              <a:t>	Classes</a:t>
            </a:r>
          </a:p>
          <a:p>
            <a:r>
              <a:rPr lang="en-US" dirty="0"/>
              <a:t>	Modules</a:t>
            </a:r>
          </a:p>
          <a:p>
            <a:r>
              <a:rPr lang="en-US" dirty="0"/>
              <a:t>	Error Functions</a:t>
            </a:r>
          </a:p>
          <a:p>
            <a:r>
              <a:rPr lang="en-US" dirty="0"/>
              <a:t>You can use it form the following 3 years (Older Browser Issue)</a:t>
            </a:r>
          </a:p>
          <a:p>
            <a:r>
              <a:rPr lang="en-US" dirty="0" err="1"/>
              <a:t>Downlevel</a:t>
            </a:r>
            <a:r>
              <a:rPr lang="en-US" dirty="0"/>
              <a:t> compile ECMA 6 features to EMCA 5 </a:t>
            </a:r>
            <a:r>
              <a:rPr lang="en-US" dirty="0" err="1"/>
              <a:t>sintax</a:t>
            </a:r>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13:46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85532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err="1">
                <a:effectLst/>
              </a:rPr>
              <a:t>TypeScript</a:t>
            </a:r>
            <a:r>
              <a:rPr lang="en-US" dirty="0">
                <a:effectLst/>
              </a:rPr>
              <a:t> supports definition files that can contain type information of existing JavaScript libraries, much like C/C++ header files can describe the structure of existing </a:t>
            </a:r>
            <a:r>
              <a:rPr lang="en-US" dirty="0">
                <a:effectLst/>
                <a:hlinkClick r:id="rId3" tooltip="Object file"/>
              </a:rPr>
              <a:t>object files</a:t>
            </a:r>
            <a:r>
              <a:rPr lang="en-US" dirty="0">
                <a:effectLst/>
              </a:rPr>
              <a:t>. This enables other programs to use the values defined in the files as if they were statically typed </a:t>
            </a:r>
            <a:r>
              <a:rPr lang="en-US" dirty="0" err="1">
                <a:effectLst/>
              </a:rPr>
              <a:t>TypeScript</a:t>
            </a:r>
            <a:r>
              <a:rPr lang="en-US" dirty="0">
                <a:effectLst/>
              </a:rPr>
              <a:t> entities. There are third-party header files for popular libraries like </a:t>
            </a:r>
            <a:r>
              <a:rPr lang="en-US" dirty="0">
                <a:effectLst/>
                <a:hlinkClick r:id="rId4" tooltip="JQuery"/>
              </a:rPr>
              <a:t>jQuery</a:t>
            </a:r>
            <a:r>
              <a:rPr lang="en-US" dirty="0">
                <a:effectLst/>
              </a:rPr>
              <a:t>, </a:t>
            </a:r>
            <a:r>
              <a:rPr lang="en-US" dirty="0">
                <a:effectLst/>
                <a:hlinkClick r:id="rId5" tooltip="MongoDB"/>
              </a:rPr>
              <a:t>MongoDB</a:t>
            </a:r>
            <a:r>
              <a:rPr lang="en-US" dirty="0">
                <a:effectLst/>
              </a:rPr>
              <a:t>, and </a:t>
            </a:r>
            <a:r>
              <a:rPr lang="en-US" dirty="0">
                <a:effectLst/>
                <a:hlinkClick r:id="rId6" tooltip="D3.js"/>
              </a:rPr>
              <a:t>D3.js</a:t>
            </a:r>
            <a:r>
              <a:rPr lang="en-US" dirty="0">
                <a:effectLst/>
              </a:rPr>
              <a:t>. </a:t>
            </a:r>
          </a:p>
          <a:p>
            <a:pPr rtl="0"/>
            <a:r>
              <a:rPr lang="en-US" dirty="0">
                <a:effectLst/>
              </a:rPr>
              <a:t>The </a:t>
            </a:r>
            <a:r>
              <a:rPr lang="en-US" dirty="0" err="1">
                <a:effectLst/>
              </a:rPr>
              <a:t>TypeScript</a:t>
            </a:r>
            <a:r>
              <a:rPr lang="en-US" dirty="0">
                <a:effectLst/>
              </a:rPr>
              <a:t> compiler is itself written in </a:t>
            </a:r>
            <a:r>
              <a:rPr lang="en-US" dirty="0" err="1">
                <a:effectLst/>
              </a:rPr>
              <a:t>TypeScript</a:t>
            </a:r>
            <a:r>
              <a:rPr lang="en-US" dirty="0">
                <a:effectLst/>
              </a:rPr>
              <a:t>, </a:t>
            </a:r>
            <a:r>
              <a:rPr lang="en-US" dirty="0" err="1">
                <a:effectLst/>
                <a:hlinkClick r:id="rId7" tooltip="Source-to-source compiler"/>
              </a:rPr>
              <a:t>transcompiled</a:t>
            </a:r>
            <a:r>
              <a:rPr lang="en-US" dirty="0">
                <a:effectLst/>
              </a:rPr>
              <a:t> to JavaScript </a:t>
            </a:r>
          </a:p>
          <a:p>
            <a:endParaRPr lang="en-US" dirty="0"/>
          </a:p>
          <a:p>
            <a:r>
              <a:rPr lang="en-US" dirty="0"/>
              <a:t>- Cross platform</a:t>
            </a:r>
          </a:p>
          <a:p>
            <a:r>
              <a:rPr lang="en-US" dirty="0"/>
              <a:t>Typescript compiler wrote in Typescript</a:t>
            </a:r>
          </a:p>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9/30/2016 13:46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32950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125819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83007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49590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026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095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86363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917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1565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4070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85557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82564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199817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923057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324023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116761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07552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962758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265891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85104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310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876871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99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4280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pic>
        <p:nvPicPr>
          <p:cNvPr id="4" name="Picture 3"/>
          <p:cNvPicPr>
            <a:picLocks noChangeAspect="1"/>
          </p:cNvPicPr>
          <p:nvPr userDrawn="1"/>
        </p:nvPicPr>
        <p:blipFill>
          <a:blip r:embed="rId2"/>
          <a:stretch>
            <a:fillRect/>
          </a:stretch>
        </p:blipFill>
        <p:spPr>
          <a:xfrm>
            <a:off x="11786190" y="87728"/>
            <a:ext cx="570974" cy="570974"/>
          </a:xfrm>
          <a:prstGeom prst="rect">
            <a:avLst/>
          </a:prstGeom>
        </p:spPr>
      </p:pic>
    </p:spTree>
    <p:extLst>
      <p:ext uri="{BB962C8B-B14F-4D97-AF65-F5344CB8AC3E}">
        <p14:creationId xmlns:p14="http://schemas.microsoft.com/office/powerpoint/2010/main" val="182648499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98579" y="2236292"/>
            <a:ext cx="10445796" cy="932293"/>
          </a:xfrm>
        </p:spPr>
        <p:txBody>
          <a:bodyPr anchor="b" anchorCtr="0"/>
          <a:lstStyle>
            <a:lvl1pPr>
              <a:defRPr sz="6731" spc="-153"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98579" y="3494024"/>
            <a:ext cx="10445796" cy="508524"/>
          </a:xfrm>
        </p:spPr>
        <p:txBody>
          <a:bodyPr>
            <a:noAutofit/>
          </a:bodyPr>
          <a:lstStyle>
            <a:lvl1pPr marL="0" indent="0">
              <a:spcBef>
                <a:spcPts val="0"/>
              </a:spcBef>
              <a:buNone/>
              <a:defRPr spc="-71"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10048067" y="-163736"/>
            <a:ext cx="1865957" cy="1865207"/>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450715" y="1324427"/>
            <a:ext cx="1194706" cy="119422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450714" y="-163736"/>
            <a:ext cx="892788" cy="89242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386102" y="1451389"/>
            <a:ext cx="678952" cy="678679"/>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450715" y="5868094"/>
            <a:ext cx="1194706" cy="119422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741724" y="5182575"/>
            <a:ext cx="789637" cy="789319"/>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444376" y="5721977"/>
            <a:ext cx="323146" cy="323017"/>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838717" y="6465207"/>
            <a:ext cx="2409262" cy="2408293"/>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95804" y="450911"/>
            <a:ext cx="1281084" cy="1280569"/>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904364" y="-163736"/>
            <a:ext cx="523617" cy="523406"/>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988597" y="1258992"/>
            <a:ext cx="249441" cy="249341"/>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942897" y="1956613"/>
            <a:ext cx="892788" cy="892429"/>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5074501" y="5517986"/>
            <a:ext cx="615664" cy="615416"/>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743810" y="4775079"/>
            <a:ext cx="1051037" cy="1050615"/>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459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3031116"/>
            <a:ext cx="11375536" cy="932293"/>
          </a:xfrm>
        </p:spPr>
        <p:txBody>
          <a:bodyPr anchor="ctr" anchorCtr="0"/>
          <a:lstStyle>
            <a:lvl1pPr>
              <a:defRPr sz="6731" spc="-306" baseline="0">
                <a:solidFill>
                  <a:schemeClr val="tx1">
                    <a:alpha val="99000"/>
                  </a:schemeClr>
                </a:solidFill>
              </a:defRPr>
            </a:lvl1pPr>
          </a:lstStyle>
          <a:p>
            <a:r>
              <a:rPr lang="en-US" dirty="0"/>
              <a:t>Click to edit title style</a:t>
            </a:r>
          </a:p>
        </p:txBody>
      </p:sp>
      <p:sp>
        <p:nvSpPr>
          <p:cNvPr id="3" name="Oval 2"/>
          <p:cNvSpPr/>
          <p:nvPr userDrawn="1"/>
        </p:nvSpPr>
        <p:spPr bwMode="auto">
          <a:xfrm>
            <a:off x="10409712" y="-391055"/>
            <a:ext cx="1865957" cy="1865207"/>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812359" y="1097108"/>
            <a:ext cx="1194706" cy="119422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812359" y="-391055"/>
            <a:ext cx="892788" cy="89242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747746" y="1224070"/>
            <a:ext cx="678952" cy="678679"/>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683036" y="5609390"/>
            <a:ext cx="1194706" cy="119422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974044" y="4923870"/>
            <a:ext cx="789637" cy="789319"/>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676697" y="5463273"/>
            <a:ext cx="323146" cy="323017"/>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1071038" y="6206503"/>
            <a:ext cx="2409262" cy="2408293"/>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34016" y="1137811"/>
            <a:ext cx="1281084" cy="1280569"/>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742576" y="523164"/>
            <a:ext cx="523617" cy="523406"/>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350242" y="1031673"/>
            <a:ext cx="249441" cy="249341"/>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382881" y="1916439"/>
            <a:ext cx="892788" cy="892429"/>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5074501" y="5517986"/>
            <a:ext cx="615664" cy="615416"/>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743810" y="4775079"/>
            <a:ext cx="1051037" cy="1050615"/>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684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9661" y="3115871"/>
            <a:ext cx="11375536" cy="762786"/>
          </a:xfrm>
        </p:spPr>
        <p:txBody>
          <a:bodyPr anchor="ctr" anchorCtr="0"/>
          <a:lstStyle>
            <a:lvl1pPr>
              <a:defRPr sz="5507"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41339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10048067" y="-163736"/>
            <a:ext cx="1865957" cy="1865207"/>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450715" y="1324427"/>
            <a:ext cx="1194706" cy="119422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450714" y="-163736"/>
            <a:ext cx="892788" cy="89242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386102" y="1451389"/>
            <a:ext cx="678952" cy="678679"/>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450715" y="5868094"/>
            <a:ext cx="1194706" cy="119422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741724" y="5182575"/>
            <a:ext cx="789637" cy="789319"/>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444376" y="5721977"/>
            <a:ext cx="323146" cy="323017"/>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838717" y="6465207"/>
            <a:ext cx="2409262" cy="2408293"/>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95804" y="450911"/>
            <a:ext cx="1281084" cy="1280569"/>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904364" y="-163736"/>
            <a:ext cx="523617" cy="523406"/>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988597" y="1258992"/>
            <a:ext cx="249441" cy="249341"/>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942897" y="1956613"/>
            <a:ext cx="892788" cy="892429"/>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5074501" y="5517986"/>
            <a:ext cx="615664" cy="615416"/>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743810" y="4775079"/>
            <a:ext cx="1051037" cy="1050615"/>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92911" y="4429867"/>
            <a:ext cx="10445795" cy="470856"/>
          </a:xfrm>
        </p:spPr>
        <p:txBody>
          <a:bodyPr>
            <a:noAutofit/>
          </a:bodyPr>
          <a:lstStyle>
            <a:lvl1pPr marL="0" indent="0" algn="l">
              <a:lnSpc>
                <a:spcPct val="90000"/>
              </a:lnSpc>
              <a:spcBef>
                <a:spcPts val="0"/>
              </a:spcBef>
              <a:buNone/>
              <a:defRPr lang="en-US" sz="3672" kern="1200" spc="-71" baseline="0" dirty="0">
                <a:gradFill>
                  <a:gsLst>
                    <a:gs pos="2083">
                      <a:schemeClr val="tx1"/>
                    </a:gs>
                    <a:gs pos="99000">
                      <a:schemeClr val="tx1"/>
                    </a:gs>
                  </a:gsLst>
                  <a:lin ang="5400000" scaled="0"/>
                </a:gradFill>
                <a:latin typeface="+mj-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pPr marL="0" marR="0" lvl="0" indent="0" algn="l" defTabSz="932559"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96149" y="2794218"/>
            <a:ext cx="10450656" cy="1406089"/>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791" b="0" kern="1200" cap="none" spc="-408"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92101" y="1476622"/>
            <a:ext cx="10445796" cy="932293"/>
          </a:xfrm>
        </p:spPr>
        <p:txBody>
          <a:bodyPr wrap="square" anchor="ctr">
            <a:noAutofit/>
          </a:bodyPr>
          <a:lstStyle>
            <a:lvl1pPr marL="0" indent="0">
              <a:buNone/>
              <a:defRPr sz="6731" spc="-153">
                <a:solidFill>
                  <a:schemeClr val="tx1">
                    <a:alpha val="99000"/>
                  </a:schemeClr>
                </a:solidFill>
              </a:defRPr>
            </a:lvl1pPr>
          </a:lstStyle>
          <a:p>
            <a:pPr lvl="0"/>
            <a:r>
              <a:rPr lang="en-US"/>
              <a:t>Click to edit Master text styles</a:t>
            </a:r>
          </a:p>
        </p:txBody>
      </p:sp>
    </p:spTree>
    <p:extLst>
      <p:ext uri="{BB962C8B-B14F-4D97-AF65-F5344CB8AC3E}">
        <p14:creationId xmlns:p14="http://schemas.microsoft.com/office/powerpoint/2010/main" val="12890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29661" y="1476622"/>
            <a:ext cx="11375536" cy="5284753"/>
          </a:xfrm>
          <a:prstGeom prst="rect">
            <a:avLst/>
          </a:prstGeom>
        </p:spPr>
        <p:txBody>
          <a:bodyPr/>
          <a:lstStyle>
            <a:lvl1pPr marL="289818" indent="-289818">
              <a:buFont typeface="Wingdings" pitchFamily="2" charset="2"/>
              <a:buChar char=""/>
              <a:defRPr sz="4080">
                <a:latin typeface="+mn-lt"/>
              </a:defRPr>
            </a:lvl1pPr>
            <a:lvl2pPr marL="527824" indent="-238007">
              <a:buFont typeface="Wingdings" pitchFamily="2" charset="2"/>
              <a:buChar char=""/>
              <a:defRPr>
                <a:latin typeface="+mn-lt"/>
              </a:defRPr>
            </a:lvl2pPr>
            <a:lvl3pPr marL="756116" indent="-228292">
              <a:buFont typeface="Wingdings" pitchFamily="2" charset="2"/>
              <a:buChar char=""/>
              <a:tabLst/>
              <a:defRPr>
                <a:latin typeface="+mn-lt"/>
              </a:defRPr>
            </a:lvl3pPr>
            <a:lvl4pPr marL="932597" indent="-176481">
              <a:buFont typeface="Wingdings" pitchFamily="2" charset="2"/>
              <a:buChar char=""/>
              <a:defRPr>
                <a:latin typeface="+mn-lt"/>
              </a:defRPr>
            </a:lvl4pPr>
            <a:lvl5pPr marL="1109078" indent="-176481">
              <a:buFont typeface="Wingdings" pitchFamily="2" charset="2"/>
              <a:buChar char=""/>
              <a:tabLst/>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4985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2"/>
            <a:ext cx="11375536"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87" indent="0">
              <a:buNone/>
              <a:defRPr sz="2040">
                <a:solidFill>
                  <a:schemeClr val="bg1">
                    <a:lumMod val="75000"/>
                    <a:lumOff val="25000"/>
                  </a:schemeClr>
                </a:solidFill>
                <a:latin typeface="+mn-lt"/>
              </a:defRPr>
            </a:lvl3pPr>
            <a:lvl4pPr marL="466298" indent="0">
              <a:buNone/>
              <a:defRPr sz="2040">
                <a:solidFill>
                  <a:schemeClr val="bg1">
                    <a:lumMod val="75000"/>
                    <a:lumOff val="25000"/>
                  </a:schemeClr>
                </a:solidFill>
                <a:latin typeface="+mn-lt"/>
              </a:defRPr>
            </a:lvl4pPr>
            <a:lvl5pPr marL="707543" indent="0">
              <a:buNone/>
              <a:defRPr sz="204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793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1" y="1476622"/>
            <a:ext cx="11375536" cy="5284753"/>
          </a:xfrm>
          <a:prstGeom prst="rect">
            <a:avLst/>
          </a:prstGeom>
        </p:spPr>
        <p:txBody>
          <a:bodyPr/>
          <a:lstStyle>
            <a:lvl1pPr marL="0" indent="0">
              <a:spcBef>
                <a:spcPts val="2448"/>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6387" indent="0">
              <a:buNone/>
              <a:defRPr sz="2040">
                <a:solidFill>
                  <a:schemeClr val="bg1">
                    <a:lumMod val="75000"/>
                    <a:lumOff val="25000"/>
                  </a:schemeClr>
                </a:solidFill>
                <a:latin typeface="+mn-lt"/>
              </a:defRPr>
            </a:lvl3pPr>
            <a:lvl4pPr marL="466298" indent="0">
              <a:buNone/>
              <a:defRPr sz="2040">
                <a:solidFill>
                  <a:schemeClr val="bg1">
                    <a:lumMod val="75000"/>
                    <a:lumOff val="25000"/>
                  </a:schemeClr>
                </a:solidFill>
                <a:latin typeface="+mn-lt"/>
              </a:defRPr>
            </a:lvl4pPr>
            <a:lvl5pPr marL="707543" indent="0">
              <a:buNone/>
              <a:defRPr sz="204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948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31281" y="1476622"/>
            <a:ext cx="5504573" cy="5284752"/>
          </a:xfrm>
        </p:spPr>
        <p:txBody>
          <a:bodyPr>
            <a:noAutofit/>
          </a:bodyPr>
          <a:lstStyle>
            <a:lvl1pPr marL="297913" indent="-297913">
              <a:spcBef>
                <a:spcPts val="1224"/>
              </a:spcBef>
              <a:buClr>
                <a:schemeClr val="tx1"/>
              </a:buClr>
              <a:buFont typeface="Wingdings" pitchFamily="2" charset="2"/>
              <a:buChar char=""/>
              <a:defRPr>
                <a:solidFill>
                  <a:schemeClr val="bg1">
                    <a:lumMod val="75000"/>
                    <a:lumOff val="25000"/>
                  </a:schemeClr>
                </a:solidFill>
              </a:defRPr>
            </a:lvl1pPr>
            <a:lvl2pPr marL="531062" indent="-233149">
              <a:defRPr sz="2040">
                <a:solidFill>
                  <a:schemeClr val="bg1">
                    <a:lumMod val="75000"/>
                    <a:lumOff val="25000"/>
                  </a:schemeClr>
                </a:solidFill>
              </a:defRPr>
            </a:lvl2pPr>
            <a:lvl3pPr marL="699447" indent="-168385">
              <a:tabLst/>
              <a:defRPr sz="2040">
                <a:solidFill>
                  <a:schemeClr val="bg1">
                    <a:lumMod val="75000"/>
                    <a:lumOff val="25000"/>
                  </a:schemeClr>
                </a:solidFill>
              </a:defRPr>
            </a:lvl3pPr>
            <a:lvl4pPr marL="880786" indent="-181338">
              <a:defRPr>
                <a:solidFill>
                  <a:schemeClr val="bg1">
                    <a:lumMod val="75000"/>
                    <a:lumOff val="25000"/>
                  </a:schemeClr>
                </a:solidFill>
              </a:defRPr>
            </a:lvl4pPr>
            <a:lvl5pPr marL="1049171" indent="-168385">
              <a:tabLst/>
              <a:defRPr>
                <a:solidFill>
                  <a:schemeClr val="bg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405482" y="1476622"/>
            <a:ext cx="5504573" cy="5284752"/>
          </a:xfrm>
        </p:spPr>
        <p:txBody>
          <a:bodyPr>
            <a:noAutofit/>
          </a:bodyPr>
          <a:lstStyle>
            <a:lvl1pPr marL="346486" indent="-346486">
              <a:spcBef>
                <a:spcPts val="1224"/>
              </a:spcBef>
              <a:buFont typeface="Wingdings" pitchFamily="2" charset="2"/>
              <a:buChar char=""/>
              <a:defRPr lang="en-US" sz="3672" kern="1200" spc="-71" baseline="0" dirty="0" smtClean="0">
                <a:solidFill>
                  <a:schemeClr val="bg1">
                    <a:lumMod val="75000"/>
                    <a:lumOff val="25000"/>
                  </a:schemeClr>
                </a:solidFill>
                <a:latin typeface="+mj-lt"/>
                <a:ea typeface="+mn-ea"/>
                <a:cs typeface="+mn-cs"/>
              </a:defRPr>
            </a:lvl1pPr>
            <a:lvl2pPr marL="647637" indent="-349724">
              <a:defRPr lang="en-US" sz="2040" kern="1200" spc="0" baseline="0" dirty="0" smtClean="0">
                <a:solidFill>
                  <a:schemeClr val="bg1">
                    <a:lumMod val="75000"/>
                    <a:lumOff val="25000"/>
                  </a:schemeClr>
                </a:solidFill>
                <a:latin typeface="+mn-lt"/>
                <a:ea typeface="+mn-ea"/>
                <a:cs typeface="+mn-cs"/>
              </a:defRPr>
            </a:lvl2pPr>
            <a:lvl3pPr marL="880786" indent="-349724">
              <a:defRPr lang="en-US" sz="2040" kern="1200" spc="0" baseline="0" dirty="0" smtClean="0">
                <a:solidFill>
                  <a:schemeClr val="bg1">
                    <a:lumMod val="75000"/>
                    <a:lumOff val="25000"/>
                  </a:schemeClr>
                </a:solidFill>
                <a:latin typeface="+mn-lt"/>
                <a:ea typeface="+mn-ea"/>
                <a:cs typeface="+mn-cs"/>
              </a:defRPr>
            </a:lvl3pPr>
            <a:lvl4pPr marL="1049171" indent="-349724">
              <a:defRPr lang="en-US" sz="2040" kern="1200" spc="0" baseline="0" dirty="0" smtClean="0">
                <a:solidFill>
                  <a:schemeClr val="bg1">
                    <a:lumMod val="75000"/>
                    <a:lumOff val="25000"/>
                  </a:schemeClr>
                </a:solidFill>
                <a:latin typeface="+mn-lt"/>
                <a:ea typeface="+mn-ea"/>
                <a:cs typeface="+mn-cs"/>
              </a:defRPr>
            </a:lvl4pPr>
            <a:lvl5pPr marL="1230509" indent="-349724">
              <a:defRPr lang="en-US" sz="2040" kern="1200" spc="0" baseline="0" dirty="0">
                <a:solidFill>
                  <a:schemeClr val="bg1">
                    <a:lumMod val="75000"/>
                    <a:lumOff val="25000"/>
                  </a:schemeClr>
                </a:solidFill>
                <a:latin typeface="+mn-lt"/>
                <a:ea typeface="+mn-ea"/>
                <a:cs typeface="+mn-cs"/>
              </a:defRPr>
            </a:lvl5pPr>
          </a:lstStyle>
          <a:p>
            <a:pPr marL="297913" marR="0" lvl="0" indent="-297913" algn="l" defTabSz="93255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Click to edit Master text styles</a:t>
            </a:r>
          </a:p>
          <a:p>
            <a:pPr marL="297913" marR="0" lvl="1" indent="-297913" algn="l" defTabSz="93255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Second level</a:t>
            </a:r>
          </a:p>
          <a:p>
            <a:pPr marL="297913" marR="0" lvl="2" indent="-297913" algn="l" defTabSz="93255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Third level</a:t>
            </a:r>
          </a:p>
          <a:p>
            <a:pPr marL="297913" marR="0" lvl="3" indent="-297913" algn="l" defTabSz="93255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Fourth level</a:t>
            </a:r>
          </a:p>
          <a:p>
            <a:pPr marL="297913" marR="0" lvl="4" indent="-297913" algn="l" defTabSz="932559"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dirty="0"/>
              <a:t>Fifth level</a:t>
            </a:r>
          </a:p>
        </p:txBody>
      </p:sp>
    </p:spTree>
    <p:extLst>
      <p:ext uri="{BB962C8B-B14F-4D97-AF65-F5344CB8AC3E}">
        <p14:creationId xmlns:p14="http://schemas.microsoft.com/office/powerpoint/2010/main" val="58334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81" y="1476622"/>
            <a:ext cx="5504573" cy="5284752"/>
          </a:xfrm>
        </p:spPr>
        <p:txBody>
          <a:bodyPr/>
          <a:lstStyle>
            <a:lvl1pPr marL="0" indent="0">
              <a:spcBef>
                <a:spcPts val="1224"/>
              </a:spcBef>
              <a:buNone/>
              <a:defRPr sz="4080">
                <a:solidFill>
                  <a:schemeClr val="bg1">
                    <a:lumMod val="75000"/>
                    <a:lumOff val="25000"/>
                  </a:schemeClr>
                </a:solidFill>
                <a:latin typeface="+mn-lt"/>
              </a:defRPr>
            </a:lvl1pPr>
            <a:lvl2pPr marL="0" indent="0">
              <a:buNone/>
              <a:defRPr sz="2040">
                <a:solidFill>
                  <a:schemeClr val="bg1">
                    <a:lumMod val="75000"/>
                    <a:lumOff val="25000"/>
                  </a:schemeClr>
                </a:solidFill>
                <a:latin typeface="+mn-lt"/>
              </a:defRPr>
            </a:lvl2pPr>
            <a:lvl3pPr marL="238007" indent="0">
              <a:buNone/>
              <a:defRPr sz="2040">
                <a:solidFill>
                  <a:schemeClr val="bg1">
                    <a:lumMod val="75000"/>
                    <a:lumOff val="25000"/>
                  </a:schemeClr>
                </a:solidFill>
                <a:latin typeface="+mn-lt"/>
              </a:defRPr>
            </a:lvl3pPr>
            <a:lvl4pPr marL="466298" indent="0">
              <a:buNone/>
              <a:defRPr sz="2040">
                <a:solidFill>
                  <a:schemeClr val="bg1">
                    <a:lumMod val="75000"/>
                    <a:lumOff val="25000"/>
                  </a:schemeClr>
                </a:solidFill>
                <a:latin typeface="+mn-lt"/>
              </a:defRPr>
            </a:lvl4pPr>
            <a:lvl5pPr marL="707543" indent="0">
              <a:buNone/>
              <a:defRPr sz="2040">
                <a:solidFill>
                  <a:schemeClr val="bg1">
                    <a:lumMod val="75000"/>
                    <a:lumOff val="2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405482" y="1476622"/>
            <a:ext cx="5504573" cy="5284752"/>
          </a:xfrm>
        </p:spPr>
        <p:txBody>
          <a:bodyPr/>
          <a:lstStyle>
            <a:lvl1pPr marL="0" indent="0">
              <a:spcBef>
                <a:spcPts val="1224"/>
              </a:spcBef>
              <a:buNone/>
              <a:defRPr lang="en-US" sz="4080" kern="1200" spc="-71" baseline="0" dirty="0" smtClean="0">
                <a:solidFill>
                  <a:schemeClr val="bg1">
                    <a:lumMod val="75000"/>
                    <a:lumOff val="25000"/>
                  </a:schemeClr>
                </a:solidFill>
                <a:latin typeface="+mn-lt"/>
                <a:ea typeface="+mn-ea"/>
                <a:cs typeface="+mn-cs"/>
              </a:defRPr>
            </a:lvl1pPr>
            <a:lvl2pPr marL="3238"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2pPr>
            <a:lvl3pPr marL="23800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3pPr>
            <a:lvl4pPr marL="469536"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smtClean="0">
                <a:solidFill>
                  <a:schemeClr val="bg1">
                    <a:lumMod val="75000"/>
                    <a:lumOff val="25000"/>
                  </a:schemeClr>
                </a:solidFill>
                <a:latin typeface="+mn-lt"/>
                <a:ea typeface="+mn-ea"/>
                <a:cs typeface="+mn-cs"/>
              </a:defRPr>
            </a:lvl4pPr>
            <a:lvl5pPr marL="701067" marR="0" indent="0" algn="l" defTabSz="932559" rtl="0" eaLnBrk="1" fontAlgn="auto" latinLnBrk="0" hangingPunct="1">
              <a:lnSpc>
                <a:spcPct val="90000"/>
              </a:lnSpc>
              <a:spcBef>
                <a:spcPct val="20000"/>
              </a:spcBef>
              <a:spcAft>
                <a:spcPts val="0"/>
              </a:spcAft>
              <a:buClrTx/>
              <a:buSzPct val="90000"/>
              <a:buFont typeface="Arial" pitchFamily="34" charset="0"/>
              <a:buNone/>
              <a:tabLst/>
              <a:defRPr lang="en-US" sz="2040" kern="1200" spc="-71" baseline="0" dirty="0">
                <a:solidFill>
                  <a:schemeClr val="bg1">
                    <a:lumMod val="75000"/>
                    <a:lumOff val="25000"/>
                  </a:schemeClr>
                </a:solidFill>
                <a:latin typeface="+mn-lt"/>
                <a:ea typeface="+mn-ea"/>
                <a:cs typeface="+mn-cs"/>
              </a:defRPr>
            </a:lvl5pPr>
          </a:lstStyle>
          <a:p>
            <a:pPr marL="0" marR="0" lvl="0"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marL="0" marR="0" lvl="1"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932559"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Tree>
    <p:extLst>
      <p:ext uri="{BB962C8B-B14F-4D97-AF65-F5344CB8AC3E}">
        <p14:creationId xmlns:p14="http://schemas.microsoft.com/office/powerpoint/2010/main" val="10760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426898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852850" y="2576874"/>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1" name="Text Placeholder 8"/>
          <p:cNvSpPr>
            <a:spLocks noGrp="1"/>
          </p:cNvSpPr>
          <p:nvPr>
            <p:ph type="body" sz="quarter" idx="12"/>
          </p:nvPr>
        </p:nvSpPr>
        <p:spPr>
          <a:xfrm>
            <a:off x="4852850" y="3509477"/>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2" name="Text Placeholder 8"/>
          <p:cNvSpPr>
            <a:spLocks noGrp="1"/>
          </p:cNvSpPr>
          <p:nvPr>
            <p:ph type="body" sz="quarter" idx="13"/>
          </p:nvPr>
        </p:nvSpPr>
        <p:spPr>
          <a:xfrm>
            <a:off x="7686459" y="2576874"/>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3" name="Text Placeholder 8"/>
          <p:cNvSpPr>
            <a:spLocks noGrp="1"/>
          </p:cNvSpPr>
          <p:nvPr>
            <p:ph type="body" sz="quarter" idx="14"/>
          </p:nvPr>
        </p:nvSpPr>
        <p:spPr>
          <a:xfrm>
            <a:off x="7686459" y="3509477"/>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4" name="Text Placeholder 8"/>
          <p:cNvSpPr>
            <a:spLocks noGrp="1"/>
          </p:cNvSpPr>
          <p:nvPr>
            <p:ph type="body" sz="quarter" idx="15"/>
          </p:nvPr>
        </p:nvSpPr>
        <p:spPr>
          <a:xfrm>
            <a:off x="2022387" y="2576874"/>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5" name="Text Placeholder 8"/>
          <p:cNvSpPr>
            <a:spLocks noGrp="1"/>
          </p:cNvSpPr>
          <p:nvPr>
            <p:ph type="body" sz="quarter" idx="16"/>
          </p:nvPr>
        </p:nvSpPr>
        <p:spPr>
          <a:xfrm>
            <a:off x="2022387" y="3509477"/>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Tree>
    <p:extLst>
      <p:ext uri="{BB962C8B-B14F-4D97-AF65-F5344CB8AC3E}">
        <p14:creationId xmlns:p14="http://schemas.microsoft.com/office/powerpoint/2010/main" val="295960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6266100" y="1422721"/>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1" name="Text Placeholder 8"/>
          <p:cNvSpPr>
            <a:spLocks noGrp="1"/>
          </p:cNvSpPr>
          <p:nvPr>
            <p:ph type="body" sz="quarter" idx="12"/>
          </p:nvPr>
        </p:nvSpPr>
        <p:spPr>
          <a:xfrm>
            <a:off x="6266100" y="2355324"/>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4" name="Text Placeholder 8"/>
          <p:cNvSpPr>
            <a:spLocks noGrp="1"/>
          </p:cNvSpPr>
          <p:nvPr>
            <p:ph type="body" sz="quarter" idx="15"/>
          </p:nvPr>
        </p:nvSpPr>
        <p:spPr>
          <a:xfrm>
            <a:off x="3435638" y="1422721"/>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5" name="Text Placeholder 8"/>
          <p:cNvSpPr>
            <a:spLocks noGrp="1"/>
          </p:cNvSpPr>
          <p:nvPr>
            <p:ph type="body" sz="quarter" idx="16"/>
          </p:nvPr>
        </p:nvSpPr>
        <p:spPr>
          <a:xfrm>
            <a:off x="3435638" y="2355324"/>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0" name="Text Placeholder 8"/>
          <p:cNvSpPr>
            <a:spLocks noGrp="1"/>
          </p:cNvSpPr>
          <p:nvPr>
            <p:ph type="body" sz="quarter" idx="17"/>
          </p:nvPr>
        </p:nvSpPr>
        <p:spPr>
          <a:xfrm>
            <a:off x="6266100" y="4040506"/>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6" name="Text Placeholder 8"/>
          <p:cNvSpPr>
            <a:spLocks noGrp="1"/>
          </p:cNvSpPr>
          <p:nvPr>
            <p:ph type="body" sz="quarter" idx="18"/>
          </p:nvPr>
        </p:nvSpPr>
        <p:spPr>
          <a:xfrm>
            <a:off x="6266100" y="4973109"/>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9" name="Text Placeholder 8"/>
          <p:cNvSpPr>
            <a:spLocks noGrp="1"/>
          </p:cNvSpPr>
          <p:nvPr>
            <p:ph type="body" sz="quarter" idx="21"/>
          </p:nvPr>
        </p:nvSpPr>
        <p:spPr>
          <a:xfrm>
            <a:off x="3435638" y="4040506"/>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20" name="Text Placeholder 8"/>
          <p:cNvSpPr>
            <a:spLocks noGrp="1"/>
          </p:cNvSpPr>
          <p:nvPr>
            <p:ph type="body" sz="quarter" idx="22"/>
          </p:nvPr>
        </p:nvSpPr>
        <p:spPr>
          <a:xfrm>
            <a:off x="3435638" y="4973109"/>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Tree>
    <p:extLst>
      <p:ext uri="{BB962C8B-B14F-4D97-AF65-F5344CB8AC3E}">
        <p14:creationId xmlns:p14="http://schemas.microsoft.com/office/powerpoint/2010/main" val="2104343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852850" y="1422721"/>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1" name="Text Placeholder 8"/>
          <p:cNvSpPr>
            <a:spLocks noGrp="1"/>
          </p:cNvSpPr>
          <p:nvPr>
            <p:ph type="body" sz="quarter" idx="12"/>
          </p:nvPr>
        </p:nvSpPr>
        <p:spPr>
          <a:xfrm>
            <a:off x="4852850" y="2355324"/>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2" name="Text Placeholder 8"/>
          <p:cNvSpPr>
            <a:spLocks noGrp="1"/>
          </p:cNvSpPr>
          <p:nvPr>
            <p:ph type="body" sz="quarter" idx="13"/>
          </p:nvPr>
        </p:nvSpPr>
        <p:spPr>
          <a:xfrm>
            <a:off x="7686459" y="1422721"/>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3" name="Text Placeholder 8"/>
          <p:cNvSpPr>
            <a:spLocks noGrp="1"/>
          </p:cNvSpPr>
          <p:nvPr>
            <p:ph type="body" sz="quarter" idx="14"/>
          </p:nvPr>
        </p:nvSpPr>
        <p:spPr>
          <a:xfrm>
            <a:off x="7686459" y="2355324"/>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4" name="Text Placeholder 8"/>
          <p:cNvSpPr>
            <a:spLocks noGrp="1"/>
          </p:cNvSpPr>
          <p:nvPr>
            <p:ph type="body" sz="quarter" idx="15"/>
          </p:nvPr>
        </p:nvSpPr>
        <p:spPr>
          <a:xfrm>
            <a:off x="2022387" y="1422721"/>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5" name="Text Placeholder 8"/>
          <p:cNvSpPr>
            <a:spLocks noGrp="1"/>
          </p:cNvSpPr>
          <p:nvPr>
            <p:ph type="body" sz="quarter" idx="16"/>
          </p:nvPr>
        </p:nvSpPr>
        <p:spPr>
          <a:xfrm>
            <a:off x="2022387" y="2355324"/>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0" name="Text Placeholder 8"/>
          <p:cNvSpPr>
            <a:spLocks noGrp="1"/>
          </p:cNvSpPr>
          <p:nvPr>
            <p:ph type="body" sz="quarter" idx="17"/>
          </p:nvPr>
        </p:nvSpPr>
        <p:spPr>
          <a:xfrm>
            <a:off x="4852850" y="4040506"/>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6" name="Text Placeholder 8"/>
          <p:cNvSpPr>
            <a:spLocks noGrp="1"/>
          </p:cNvSpPr>
          <p:nvPr>
            <p:ph type="body" sz="quarter" idx="18"/>
          </p:nvPr>
        </p:nvSpPr>
        <p:spPr>
          <a:xfrm>
            <a:off x="4852850" y="4973109"/>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7" name="Text Placeholder 8"/>
          <p:cNvSpPr>
            <a:spLocks noGrp="1"/>
          </p:cNvSpPr>
          <p:nvPr>
            <p:ph type="body" sz="quarter" idx="19"/>
          </p:nvPr>
        </p:nvSpPr>
        <p:spPr>
          <a:xfrm>
            <a:off x="7686459" y="4040506"/>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18" name="Text Placeholder 8"/>
          <p:cNvSpPr>
            <a:spLocks noGrp="1"/>
          </p:cNvSpPr>
          <p:nvPr>
            <p:ph type="body" sz="quarter" idx="20"/>
          </p:nvPr>
        </p:nvSpPr>
        <p:spPr>
          <a:xfrm>
            <a:off x="7686459" y="4973109"/>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
        <p:nvSpPr>
          <p:cNvPr id="19" name="Text Placeholder 8"/>
          <p:cNvSpPr>
            <a:spLocks noGrp="1"/>
          </p:cNvSpPr>
          <p:nvPr>
            <p:ph type="body" sz="quarter" idx="21"/>
          </p:nvPr>
        </p:nvSpPr>
        <p:spPr>
          <a:xfrm>
            <a:off x="2022387" y="4040506"/>
            <a:ext cx="2724298" cy="932603"/>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48" smtClean="0">
                <a:solidFill>
                  <a:schemeClr val="tx1">
                    <a:alpha val="99000"/>
                  </a:schemeClr>
                </a:solidFill>
                <a:ea typeface="Segoe UI" pitchFamily="34" charset="0"/>
                <a:cs typeface="Segoe UI" pitchFamily="34" charset="0"/>
              </a:defRPr>
            </a:lvl1pPr>
            <a:lvl2pPr>
              <a:defRPr lang="en-US" sz="1836" smtClean="0">
                <a:solidFill>
                  <a:schemeClr val="lt1"/>
                </a:solidFill>
              </a:defRPr>
            </a:lvl2pPr>
            <a:lvl3pPr>
              <a:defRPr lang="en-US" sz="1836" smtClean="0">
                <a:solidFill>
                  <a:schemeClr val="lt1"/>
                </a:solidFill>
              </a:defRPr>
            </a:lvl3pPr>
            <a:lvl4pPr>
              <a:defRPr lang="en-US" sz="1836" smtClean="0">
                <a:solidFill>
                  <a:schemeClr val="lt1"/>
                </a:solidFill>
              </a:defRPr>
            </a:lvl4pPr>
            <a:lvl5pPr>
              <a:defRPr lang="en-US" sz="1836">
                <a:solidFill>
                  <a:schemeClr val="lt1"/>
                </a:solidFill>
              </a:defRPr>
            </a:lvl5pPr>
          </a:lstStyle>
          <a:p>
            <a:pPr marL="0" lvl="0" defTabSz="932290" fontAlgn="base">
              <a:spcBef>
                <a:spcPct val="0"/>
              </a:spcBef>
              <a:spcAft>
                <a:spcPct val="0"/>
              </a:spcAft>
            </a:pPr>
            <a:r>
              <a:rPr lang="en-US" dirty="0"/>
              <a:t>Click to edit Master text styles</a:t>
            </a:r>
          </a:p>
        </p:txBody>
      </p:sp>
      <p:sp>
        <p:nvSpPr>
          <p:cNvPr id="20" name="Text Placeholder 8"/>
          <p:cNvSpPr>
            <a:spLocks noGrp="1"/>
          </p:cNvSpPr>
          <p:nvPr>
            <p:ph type="body" sz="quarter" idx="22"/>
          </p:nvPr>
        </p:nvSpPr>
        <p:spPr>
          <a:xfrm>
            <a:off x="2022387" y="4973109"/>
            <a:ext cx="2724298" cy="15574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32" dirty="0" smtClean="0">
                <a:solidFill>
                  <a:srgbClr val="0072C6">
                    <a:lumMod val="50000"/>
                    <a:alpha val="99000"/>
                  </a:srgbClr>
                </a:solidFill>
              </a:defRPr>
            </a:lvl1pPr>
          </a:lstStyle>
          <a:p>
            <a:pPr marL="0" lvl="0">
              <a:spcBef>
                <a:spcPts val="1224"/>
              </a:spcBef>
            </a:pPr>
            <a:r>
              <a:rPr lang="en-US" dirty="0"/>
              <a:t>Click to edit Master text styles</a:t>
            </a:r>
          </a:p>
        </p:txBody>
      </p:sp>
    </p:spTree>
    <p:extLst>
      <p:ext uri="{BB962C8B-B14F-4D97-AF65-F5344CB8AC3E}">
        <p14:creationId xmlns:p14="http://schemas.microsoft.com/office/powerpoint/2010/main" val="25775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073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1" y="0"/>
            <a:ext cx="12436475" cy="117895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28850" y="1476622"/>
            <a:ext cx="11378776" cy="5284752"/>
          </a:xfrm>
        </p:spPr>
        <p:txBody>
          <a:bodyPr/>
          <a:lstStyle>
            <a:lvl1pPr marL="0" indent="0">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65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952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31280" y="233153"/>
            <a:ext cx="11378776" cy="678031"/>
          </a:xfrm>
        </p:spPr>
        <p:txBody>
          <a:bodyPr/>
          <a:lstStyle>
            <a:lvl1pPr>
              <a:defRPr sz="4896"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29661" y="1476621"/>
            <a:ext cx="11375536" cy="2084319"/>
          </a:xfrm>
          <a:prstGeom prst="rect">
            <a:avLst/>
          </a:prstGeom>
        </p:spPr>
        <p:txBody>
          <a:bodyPr/>
          <a:lstStyle>
            <a:lvl1pPr marL="349724" indent="-349724">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41160"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32597" indent="-29143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65746"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98895" indent="-233149">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7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53441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421915"/>
          </a:xfrm>
          <a:noFill/>
        </p:spPr>
        <p:txBody>
          <a:bodyPr tIns="89629" bIns="89629"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a:xfrm>
            <a:off x="7079833" y="6483349"/>
            <a:ext cx="2797175" cy="371475"/>
          </a:xfrm>
          <a:prstGeom prst="rect">
            <a:avLst/>
          </a:prstGeom>
        </p:spPr>
        <p:txBody>
          <a:bodyPr lIns="89629" tIns="44815" rIns="89629" bIns="44815"/>
          <a:lstStyle>
            <a:lvl1pPr>
              <a:defRPr>
                <a:solidFill>
                  <a:schemeClr val="bg2">
                    <a:lumMod val="40000"/>
                    <a:lumOff val="60000"/>
                  </a:schemeClr>
                </a:solidFill>
              </a:defRPr>
            </a:lvl1pPr>
          </a:lstStyle>
          <a:p>
            <a:fld id="{6F87C8DF-A29B-444F-AC30-6D2947C5E82B}" type="datetime1">
              <a:rPr lang="en-US" smtClean="0"/>
              <a:pPr/>
              <a:t>9/30/2016</a:t>
            </a:fld>
            <a:endParaRPr lang="en-US"/>
          </a:p>
        </p:txBody>
      </p:sp>
      <p:sp>
        <p:nvSpPr>
          <p:cNvPr id="4" name="Footer Placeholder 3"/>
          <p:cNvSpPr>
            <a:spLocks noGrp="1"/>
          </p:cNvSpPr>
          <p:nvPr>
            <p:ph type="ftr" sz="quarter" idx="11"/>
          </p:nvPr>
        </p:nvSpPr>
        <p:spPr>
          <a:xfrm>
            <a:off x="9877008" y="6483350"/>
            <a:ext cx="1804987" cy="371475"/>
          </a:xfrm>
          <a:prstGeom prst="rect">
            <a:avLst/>
          </a:prstGeom>
        </p:spPr>
        <p:txBody>
          <a:bodyPr lIns="89629" tIns="44815" rIns="89629" bIns="44815"/>
          <a:lstStyle>
            <a:lvl1pPr>
              <a:defRPr>
                <a:solidFill>
                  <a:schemeClr val="bg2">
                    <a:lumMod val="40000"/>
                    <a:lumOff val="60000"/>
                  </a:schemeClr>
                </a:solidFill>
              </a:defRPr>
            </a:lvl1pPr>
          </a:lstStyle>
          <a:p>
            <a:r>
              <a:rPr lang="en-US"/>
              <a:t>Microsoft Confidential</a:t>
            </a:r>
            <a:endParaRPr lang="en-US" dirty="0"/>
          </a:p>
        </p:txBody>
      </p:sp>
      <p:sp>
        <p:nvSpPr>
          <p:cNvPr id="5" name="Slide Number Placeholder 4"/>
          <p:cNvSpPr>
            <a:spLocks noGrp="1"/>
          </p:cNvSpPr>
          <p:nvPr>
            <p:ph type="sldNum" sz="quarter" idx="12"/>
          </p:nvPr>
        </p:nvSpPr>
        <p:spPr>
          <a:xfrm>
            <a:off x="11676063" y="6483350"/>
            <a:ext cx="485776" cy="371475"/>
          </a:xfrm>
          <a:prstGeom prst="rect">
            <a:avLst/>
          </a:prstGeom>
        </p:spPr>
        <p:txBody>
          <a:bodyPr lIns="89629" tIns="44815" rIns="89629" bIns="44815"/>
          <a:lstStyle>
            <a:lvl1pPr>
              <a:defRPr>
                <a:solidFill>
                  <a:schemeClr val="bg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2481850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
        <p:nvSpPr>
          <p:cNvPr id="2" name="Title 1"/>
          <p:cNvSpPr>
            <a:spLocks noGrp="1"/>
          </p:cNvSpPr>
          <p:nvPr>
            <p:ph type="title" hasCustomPrompt="1"/>
          </p:nvPr>
        </p:nvSpPr>
        <p:spPr>
          <a:xfrm>
            <a:off x="274639" y="2125664"/>
            <a:ext cx="11887200" cy="1421915"/>
          </a:xfrm>
          <a:noFill/>
        </p:spPr>
        <p:txBody>
          <a:bodyPr tIns="89629" bIns="89629"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a:xfrm>
            <a:off x="7079833" y="6483349"/>
            <a:ext cx="2797175" cy="371475"/>
          </a:xfrm>
          <a:prstGeom prst="rect">
            <a:avLst/>
          </a:prstGeom>
        </p:spPr>
        <p:txBody>
          <a:bodyPr lIns="89629" tIns="44815" rIns="89629" bIns="44815"/>
          <a:lstStyle>
            <a:lvl1pPr>
              <a:defRPr>
                <a:solidFill>
                  <a:schemeClr val="accent3">
                    <a:lumMod val="40000"/>
                    <a:lumOff val="60000"/>
                  </a:schemeClr>
                </a:solidFill>
              </a:defRPr>
            </a:lvl1pPr>
          </a:lstStyle>
          <a:p>
            <a:fld id="{E85A8A23-2AF9-4D72-A10E-D84E113245BD}" type="datetime1">
              <a:rPr lang="en-US" smtClean="0"/>
              <a:pPr/>
              <a:t>9/30/2016</a:t>
            </a:fld>
            <a:endParaRPr lang="en-US"/>
          </a:p>
        </p:txBody>
      </p:sp>
      <p:sp>
        <p:nvSpPr>
          <p:cNvPr id="4" name="Footer Placeholder 3"/>
          <p:cNvSpPr>
            <a:spLocks noGrp="1"/>
          </p:cNvSpPr>
          <p:nvPr>
            <p:ph type="ftr" sz="quarter" idx="11"/>
          </p:nvPr>
        </p:nvSpPr>
        <p:spPr>
          <a:xfrm>
            <a:off x="9877008" y="6483350"/>
            <a:ext cx="1804987" cy="371475"/>
          </a:xfrm>
          <a:prstGeom prst="rect">
            <a:avLst/>
          </a:prstGeom>
        </p:spPr>
        <p:txBody>
          <a:bodyPr lIns="89629" tIns="44815" rIns="89629" bIns="44815"/>
          <a:lstStyle>
            <a:lvl1pPr>
              <a:defRPr>
                <a:solidFill>
                  <a:schemeClr val="accent3">
                    <a:lumMod val="40000"/>
                    <a:lumOff val="60000"/>
                  </a:schemeClr>
                </a:solidFill>
              </a:defRPr>
            </a:lvl1pPr>
          </a:lstStyle>
          <a:p>
            <a:r>
              <a:rPr lang="en-US"/>
              <a:t>Microsoft Confidential</a:t>
            </a:r>
            <a:endParaRPr lang="en-US" dirty="0"/>
          </a:p>
        </p:txBody>
      </p:sp>
      <p:sp>
        <p:nvSpPr>
          <p:cNvPr id="5" name="Slide Number Placeholder 4"/>
          <p:cNvSpPr>
            <a:spLocks noGrp="1"/>
          </p:cNvSpPr>
          <p:nvPr>
            <p:ph type="sldNum" sz="quarter" idx="12"/>
          </p:nvPr>
        </p:nvSpPr>
        <p:spPr>
          <a:xfrm>
            <a:off x="11676063" y="6483350"/>
            <a:ext cx="485776" cy="371475"/>
          </a:xfrm>
          <a:prstGeom prst="rect">
            <a:avLst/>
          </a:prstGeom>
        </p:spPr>
        <p:txBody>
          <a:bodyPr lIns="89629" tIns="44815" rIns="89629" bIns="44815"/>
          <a:lstStyle>
            <a:lvl1pPr>
              <a:defRPr>
                <a:solidFill>
                  <a:schemeClr val="accent3">
                    <a:lumMod val="40000"/>
                    <a:lumOff val="60000"/>
                  </a:schemeClr>
                </a:solidFill>
              </a:defRPr>
            </a:lvl1pPr>
          </a:lstStyle>
          <a:p>
            <a:fld id="{2775DF8E-1151-4C45-8C93-3AB060627CA9}" type="slidenum">
              <a:rPr lang="en-US" smtClean="0"/>
              <a:pPr/>
              <a:t>‹#›</a:t>
            </a:fld>
            <a:endParaRPr lang="en-US"/>
          </a:p>
        </p:txBody>
      </p:sp>
    </p:spTree>
    <p:extLst>
      <p:ext uri="{BB962C8B-B14F-4D97-AF65-F5344CB8AC3E}">
        <p14:creationId xmlns:p14="http://schemas.microsoft.com/office/powerpoint/2010/main" val="987363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421915"/>
          </a:xfrm>
          <a:noFill/>
        </p:spPr>
        <p:txBody>
          <a:bodyPr tIns="89629" bIns="89629" anchor="t" anchorCtr="0"/>
          <a:lstStyle>
            <a:lvl1pPr>
              <a:defRPr sz="8771"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a:xfrm>
            <a:off x="7079833" y="6483349"/>
            <a:ext cx="2797175" cy="371475"/>
          </a:xfrm>
          <a:prstGeom prst="rect">
            <a:avLst/>
          </a:prstGeom>
        </p:spPr>
        <p:txBody>
          <a:bodyPr lIns="89629" tIns="44815" rIns="89629" bIns="44815"/>
          <a:lstStyle>
            <a:lvl1pPr>
              <a:defRPr>
                <a:solidFill>
                  <a:schemeClr val="accent2">
                    <a:lumMod val="40000"/>
                    <a:lumOff val="60000"/>
                  </a:schemeClr>
                </a:solidFill>
              </a:defRPr>
            </a:lvl1pPr>
          </a:lstStyle>
          <a:p>
            <a:fld id="{F274F2DA-A81A-445A-980A-0AA0F39FE90C}" type="datetime1">
              <a:rPr lang="en-US" smtClean="0"/>
              <a:pPr/>
              <a:t>9/30/2016</a:t>
            </a:fld>
            <a:endParaRPr lang="en-US"/>
          </a:p>
        </p:txBody>
      </p:sp>
      <p:sp>
        <p:nvSpPr>
          <p:cNvPr id="4" name="Footer Placeholder 3"/>
          <p:cNvSpPr>
            <a:spLocks noGrp="1"/>
          </p:cNvSpPr>
          <p:nvPr>
            <p:ph type="ftr" sz="quarter" idx="11"/>
          </p:nvPr>
        </p:nvSpPr>
        <p:spPr>
          <a:xfrm>
            <a:off x="9877008" y="6483350"/>
            <a:ext cx="1804987" cy="371475"/>
          </a:xfrm>
          <a:prstGeom prst="rect">
            <a:avLst/>
          </a:prstGeom>
        </p:spPr>
        <p:txBody>
          <a:bodyPr lIns="89629" tIns="44815" rIns="89629" bIns="44815"/>
          <a:lstStyle>
            <a:lvl1pPr>
              <a:defRPr>
                <a:solidFill>
                  <a:schemeClr val="accent2">
                    <a:lumMod val="40000"/>
                    <a:lumOff val="60000"/>
                  </a:schemeClr>
                </a:solidFill>
              </a:defRPr>
            </a:lvl1pPr>
          </a:lstStyle>
          <a:p>
            <a:r>
              <a:rPr lang="en-US"/>
              <a:t>Microsoft Confidential</a:t>
            </a:r>
            <a:endParaRPr lang="en-US" dirty="0"/>
          </a:p>
        </p:txBody>
      </p:sp>
      <p:sp>
        <p:nvSpPr>
          <p:cNvPr id="5" name="Slide Number Placeholder 4"/>
          <p:cNvSpPr>
            <a:spLocks noGrp="1"/>
          </p:cNvSpPr>
          <p:nvPr>
            <p:ph type="sldNum" sz="quarter" idx="12"/>
          </p:nvPr>
        </p:nvSpPr>
        <p:spPr>
          <a:xfrm>
            <a:off x="11676063" y="6483350"/>
            <a:ext cx="485776" cy="371475"/>
          </a:xfrm>
          <a:prstGeom prst="rect">
            <a:avLst/>
          </a:prstGeom>
        </p:spPr>
        <p:txBody>
          <a:bodyPr lIns="89629" tIns="44815" rIns="89629" bIns="44815"/>
          <a:lstStyle>
            <a:lvl1pPr>
              <a:defRPr>
                <a:solidFill>
                  <a:schemeClr val="accent2">
                    <a:lumMod val="40000"/>
                    <a:lumOff val="60000"/>
                  </a:schemeClr>
                </a:solidFill>
              </a:defRPr>
            </a:lvl1pPr>
          </a:lstStyle>
          <a:p>
            <a:fld id="{2775DF8E-1151-4C45-8C93-3AB060627CA9}" type="slidenum">
              <a:rPr lang="en-US" smtClean="0"/>
              <a:pPr/>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4424" y="6372723"/>
            <a:ext cx="1387410" cy="469659"/>
          </a:xfrm>
          <a:prstGeom prst="rect">
            <a:avLst/>
          </a:prstGeom>
        </p:spPr>
      </p:pic>
    </p:spTree>
    <p:extLst>
      <p:ext uri="{BB962C8B-B14F-4D97-AF65-F5344CB8AC3E}">
        <p14:creationId xmlns:p14="http://schemas.microsoft.com/office/powerpoint/2010/main" val="32404708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5514368" y="2372527"/>
            <a:ext cx="4670155" cy="209288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Text Placeholder 21"/>
          <p:cNvSpPr>
            <a:spLocks noGrp="1"/>
          </p:cNvSpPr>
          <p:nvPr>
            <p:ph type="body" sz="quarter" idx="21" hasCustomPrompt="1"/>
          </p:nvPr>
        </p:nvSpPr>
        <p:spPr>
          <a:xfrm>
            <a:off x="621825" y="2372527"/>
            <a:ext cx="4670155" cy="209288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13"/>
          <p:cNvSpPr>
            <a:spLocks noGrp="1"/>
          </p:cNvSpPr>
          <p:nvPr>
            <p:ph type="body" sz="quarter" idx="17" hasCustomPrompt="1"/>
          </p:nvPr>
        </p:nvSpPr>
        <p:spPr>
          <a:xfrm>
            <a:off x="621824" y="1100991"/>
            <a:ext cx="11192829" cy="410690"/>
          </a:xfrm>
        </p:spPr>
        <p:txBody>
          <a:bodyPr/>
          <a:lstStyle>
            <a:lvl1pPr marL="0" indent="0">
              <a:buNone/>
              <a:defRPr sz="1632">
                <a:solidFill>
                  <a:schemeClr val="tx1"/>
                </a:solidFill>
              </a:defRPr>
            </a:lvl1pPr>
            <a:lvl2pPr marL="237403" indent="0">
              <a:buNone/>
              <a:defRPr sz="1632">
                <a:solidFill>
                  <a:schemeClr val="tx1"/>
                </a:solidFill>
              </a:defRPr>
            </a:lvl2pPr>
            <a:lvl3pPr marL="466173" indent="0">
              <a:buNone/>
              <a:defRPr sz="1632">
                <a:solidFill>
                  <a:schemeClr val="tx1"/>
                </a:solidFill>
              </a:defRPr>
            </a:lvl3pPr>
            <a:lvl4pPr marL="703575" indent="0">
              <a:buNone/>
              <a:defRPr sz="1632">
                <a:solidFill>
                  <a:schemeClr val="tx1"/>
                </a:solidFill>
              </a:defRPr>
            </a:lvl4pPr>
            <a:lvl5pPr marL="932345" indent="0">
              <a:buNone/>
              <a:defRPr sz="1632">
                <a:solidFill>
                  <a:schemeClr val="tx1"/>
                </a:solidFill>
              </a:defRPr>
            </a:lvl5pPr>
          </a:lstStyle>
          <a:p>
            <a:pPr lvl="0"/>
            <a:r>
              <a:rPr lang="en-US" dirty="0"/>
              <a:t>Click to edit text</a:t>
            </a:r>
          </a:p>
        </p:txBody>
      </p:sp>
      <p:sp>
        <p:nvSpPr>
          <p:cNvPr id="16" name="Date Placeholder 15"/>
          <p:cNvSpPr>
            <a:spLocks noGrp="1"/>
          </p:cNvSpPr>
          <p:nvPr>
            <p:ph type="dt" sz="half" idx="18"/>
          </p:nvPr>
        </p:nvSpPr>
        <p:spPr>
          <a:xfrm>
            <a:off x="7079833" y="6483349"/>
            <a:ext cx="2797175" cy="371475"/>
          </a:xfrm>
          <a:prstGeom prst="rect">
            <a:avLst/>
          </a:prstGeom>
        </p:spPr>
        <p:txBody>
          <a:bodyPr lIns="89629" tIns="44815" rIns="89629" bIns="44815"/>
          <a:lstStyle/>
          <a:p>
            <a:fld id="{F25EBCBF-C951-4823-B4CC-210B6A30BA0F}" type="datetime1">
              <a:rPr lang="en-US" smtClean="0"/>
              <a:t>9/30/2016</a:t>
            </a:fld>
            <a:endParaRPr lang="en-US" dirty="0"/>
          </a:p>
        </p:txBody>
      </p:sp>
      <p:sp>
        <p:nvSpPr>
          <p:cNvPr id="17" name="Footer Placeholder 16"/>
          <p:cNvSpPr>
            <a:spLocks noGrp="1"/>
          </p:cNvSpPr>
          <p:nvPr>
            <p:ph type="ftr" sz="quarter" idx="19"/>
          </p:nvPr>
        </p:nvSpPr>
        <p:spPr>
          <a:xfrm>
            <a:off x="9877008" y="6483350"/>
            <a:ext cx="1804987" cy="371475"/>
          </a:xfrm>
          <a:prstGeom prst="rect">
            <a:avLst/>
          </a:prstGeom>
        </p:spPr>
        <p:txBody>
          <a:bodyPr lIns="89629" tIns="44815" rIns="89629" bIns="44815"/>
          <a:lstStyle/>
          <a:p>
            <a:r>
              <a:rPr lang="en-US"/>
              <a:t>Microsoft confidential</a:t>
            </a:r>
            <a:endParaRPr lang="en-US" dirty="0"/>
          </a:p>
        </p:txBody>
      </p:sp>
      <p:sp>
        <p:nvSpPr>
          <p:cNvPr id="19" name="Slide Number Placeholder 18"/>
          <p:cNvSpPr>
            <a:spLocks noGrp="1"/>
          </p:cNvSpPr>
          <p:nvPr>
            <p:ph type="sldNum" sz="quarter" idx="20"/>
          </p:nvPr>
        </p:nvSpPr>
        <p:spPr>
          <a:xfrm>
            <a:off x="11676063" y="6483350"/>
            <a:ext cx="485776" cy="371475"/>
          </a:xfrm>
          <a:prstGeom prst="rect">
            <a:avLst/>
          </a:prstGeom>
        </p:spPr>
        <p:txBody>
          <a:bodyPr lIns="89629" tIns="44815" rIns="89629" bIns="44815"/>
          <a:lstStyle/>
          <a:p>
            <a:fld id="{B6F15528-21DE-4FAA-801E-634DDDAF4B2B}" type="slidenum">
              <a:rPr lang="en-US" smtClean="0"/>
              <a:pPr/>
              <a:t>‹#›</a:t>
            </a:fld>
            <a:endParaRPr lang="en-US" dirty="0"/>
          </a:p>
        </p:txBody>
      </p:sp>
      <p:sp>
        <p:nvSpPr>
          <p:cNvPr id="20" name="Title 19"/>
          <p:cNvSpPr>
            <a:spLocks noGrp="1"/>
          </p:cNvSpPr>
          <p:nvPr>
            <p:ph type="title" hasCustomPrompt="1"/>
          </p:nvPr>
        </p:nvSpPr>
        <p:spPr>
          <a:xfrm>
            <a:off x="621824" y="546610"/>
            <a:ext cx="11192829" cy="776911"/>
          </a:xfrm>
        </p:spPr>
        <p:txBody>
          <a:bodyPr/>
          <a:lstStyle/>
          <a:p>
            <a:r>
              <a:rPr lang="en-US" dirty="0"/>
              <a:t>Click to edit title</a:t>
            </a:r>
          </a:p>
        </p:txBody>
      </p:sp>
    </p:spTree>
    <p:extLst>
      <p:ext uri="{BB962C8B-B14F-4D97-AF65-F5344CB8AC3E}">
        <p14:creationId xmlns:p14="http://schemas.microsoft.com/office/powerpoint/2010/main" val="66770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76911"/>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369972"/>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707" indent="0">
              <a:buNone/>
              <a:tabLst/>
              <a:defRPr sz="2040"/>
            </a:lvl3pPr>
            <a:lvl4pPr marL="460240"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2369972"/>
          </a:xfrm>
        </p:spPr>
        <p:txBody>
          <a:bodyPr wrap="square">
            <a:spAutoFit/>
          </a:bodyPr>
          <a:lstStyle>
            <a:lvl1pPr marL="0" indent="0">
              <a:spcBef>
                <a:spcPts val="1224"/>
              </a:spcBef>
              <a:buClr>
                <a:schemeClr val="tx1"/>
              </a:buClr>
              <a:buFont typeface="Wingdings" pitchFamily="2" charset="2"/>
              <a:buNone/>
              <a:defRPr sz="3570"/>
            </a:lvl1pPr>
            <a:lvl2pPr marL="0" indent="0">
              <a:buNone/>
              <a:defRPr sz="2040"/>
            </a:lvl2pPr>
            <a:lvl3pPr marL="231707" indent="0">
              <a:buNone/>
              <a:tabLst/>
              <a:defRPr sz="2040"/>
            </a:lvl3pPr>
            <a:lvl4pPr marL="460240"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p:cNvSpPr>
            <a:spLocks noGrp="1"/>
          </p:cNvSpPr>
          <p:nvPr>
            <p:ph type="dt" sz="half" idx="12"/>
          </p:nvPr>
        </p:nvSpPr>
        <p:spPr>
          <a:xfrm>
            <a:off x="7079833" y="6483349"/>
            <a:ext cx="2797175" cy="371475"/>
          </a:xfrm>
          <a:prstGeom prst="rect">
            <a:avLst/>
          </a:prstGeom>
        </p:spPr>
        <p:txBody>
          <a:bodyPr lIns="89629" tIns="44815" rIns="89629" bIns="44815"/>
          <a:lstStyle/>
          <a:p>
            <a:fld id="{62C47BA7-672C-4327-8F7A-7FA7D99EA578}" type="datetime1">
              <a:rPr lang="en-US" smtClean="0"/>
              <a:t>9/30/2016</a:t>
            </a:fld>
            <a:endParaRPr lang="en-US"/>
          </a:p>
        </p:txBody>
      </p:sp>
      <p:sp>
        <p:nvSpPr>
          <p:cNvPr id="7" name="Footer Placeholder 6"/>
          <p:cNvSpPr>
            <a:spLocks noGrp="1"/>
          </p:cNvSpPr>
          <p:nvPr>
            <p:ph type="ftr" sz="quarter" idx="13"/>
          </p:nvPr>
        </p:nvSpPr>
        <p:spPr>
          <a:xfrm>
            <a:off x="9877008" y="6483350"/>
            <a:ext cx="1804987" cy="371475"/>
          </a:xfrm>
          <a:prstGeom prst="rect">
            <a:avLst/>
          </a:prstGeom>
        </p:spPr>
        <p:txBody>
          <a:bodyPr lIns="89629" tIns="44815" rIns="89629" bIns="44815"/>
          <a:lstStyle/>
          <a:p>
            <a:r>
              <a:rPr lang="en-US"/>
              <a:t>Microsoft Confidential</a:t>
            </a:r>
            <a:endParaRPr lang="en-US" dirty="0"/>
          </a:p>
        </p:txBody>
      </p:sp>
      <p:sp>
        <p:nvSpPr>
          <p:cNvPr id="8" name="Slide Number Placeholder 7"/>
          <p:cNvSpPr>
            <a:spLocks noGrp="1"/>
          </p:cNvSpPr>
          <p:nvPr>
            <p:ph type="sldNum" sz="quarter" idx="14"/>
          </p:nvPr>
        </p:nvSpPr>
        <p:spPr>
          <a:xfrm>
            <a:off x="11676063" y="6483350"/>
            <a:ext cx="485776" cy="371475"/>
          </a:xfrm>
          <a:prstGeom prst="rect">
            <a:avLst/>
          </a:prstGeom>
        </p:spPr>
        <p:txBody>
          <a:bodyPr lIns="89629" tIns="44815" rIns="89629" bIns="44815"/>
          <a:lstStyle/>
          <a:p>
            <a:fld id="{2775DF8E-1151-4C45-8C93-3AB060627CA9}" type="slidenum">
              <a:rPr lang="en-US" smtClean="0"/>
              <a:pPr/>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4424" y="6372726"/>
            <a:ext cx="1387410" cy="469658"/>
          </a:xfrm>
          <a:prstGeom prst="rect">
            <a:avLst/>
          </a:prstGeom>
        </p:spPr>
      </p:pic>
    </p:spTree>
    <p:extLst>
      <p:ext uri="{BB962C8B-B14F-4D97-AF65-F5344CB8AC3E}">
        <p14:creationId xmlns:p14="http://schemas.microsoft.com/office/powerpoint/2010/main" val="16775756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Content 01">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529661" y="233153"/>
            <a:ext cx="11375536" cy="776911"/>
          </a:xfrm>
        </p:spPr>
        <p:txBody>
          <a:bodyPr/>
          <a:lstStyle>
            <a:lvl1pPr>
              <a:defRPr b="1" cap="none" spc="0">
                <a:ln>
                  <a:noFill/>
                </a:ln>
                <a:solidFill>
                  <a:schemeClr val="accent5"/>
                </a:solidFill>
                <a:effectLst/>
              </a:defRPr>
            </a:lvl1pPr>
          </a:lstStyle>
          <a:p>
            <a:r>
              <a:rPr lang="en-US" dirty="0"/>
              <a:t>Click to edit title</a:t>
            </a:r>
          </a:p>
        </p:txBody>
      </p:sp>
      <p:sp>
        <p:nvSpPr>
          <p:cNvPr id="8" name="Text Placeholder 7"/>
          <p:cNvSpPr>
            <a:spLocks noGrp="1"/>
          </p:cNvSpPr>
          <p:nvPr>
            <p:ph type="body" sz="quarter" idx="10"/>
          </p:nvPr>
        </p:nvSpPr>
        <p:spPr>
          <a:xfrm>
            <a:off x="262332" y="1228902"/>
            <a:ext cx="12174143" cy="5765625"/>
          </a:xfrm>
        </p:spPr>
        <p:txBody>
          <a:bodyPr vert="horz" lIns="137160" tIns="109728" rIns="137160" bIns="109728" rtlCol="0">
            <a:noAutofit/>
          </a:bodyPr>
          <a:lstStyle>
            <a:lvl1pPr>
              <a:defRPr lang="en-US" b="1" cap="none" spc="0" dirty="0" smtClean="0">
                <a:ln>
                  <a:noFill/>
                </a:ln>
                <a:solidFill>
                  <a:schemeClr val="tx1"/>
                </a:solidFill>
                <a:effectLst/>
              </a:defRPr>
            </a:lvl1pPr>
            <a:lvl2pPr>
              <a:defRPr lang="en-US" sz="2448" b="0" cap="none" spc="0" dirty="0" smtClean="0">
                <a:ln>
                  <a:noFill/>
                </a:ln>
                <a:solidFill>
                  <a:schemeClr val="accent1"/>
                </a:solidFill>
                <a:effectLst/>
              </a:defRPr>
            </a:lvl2pPr>
            <a:lvl3pPr>
              <a:defRPr lang="en-US" sz="2448" b="0" cap="none" spc="0" dirty="0" smtClean="0">
                <a:ln>
                  <a:noFill/>
                </a:ln>
                <a:solidFill>
                  <a:schemeClr val="accent3"/>
                </a:solidFill>
                <a:effectLst/>
              </a:defRPr>
            </a:lvl3pPr>
            <a:lvl4pPr>
              <a:defRPr lang="en-US" sz="2448" b="0" cap="none" spc="0" dirty="0" smtClean="0">
                <a:ln>
                  <a:noFill/>
                </a:ln>
                <a:solidFill>
                  <a:schemeClr val="tx2">
                    <a:lumMod val="75000"/>
                    <a:lumOff val="25000"/>
                  </a:schemeClr>
                </a:solidFill>
                <a:effectLst/>
              </a:defRPr>
            </a:lvl4pPr>
            <a:lvl5pPr>
              <a:defRPr lang="en-US" sz="2448" b="0" cap="none" spc="0" dirty="0">
                <a:ln>
                  <a:noFill/>
                </a:ln>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p:cNvSpPr/>
          <p:nvPr/>
        </p:nvSpPr>
        <p:spPr>
          <a:xfrm>
            <a:off x="0" y="2"/>
            <a:ext cx="284370" cy="107889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a:lnSpc>
                <a:spcPct val="90000"/>
              </a:lnSpc>
              <a:spcBef>
                <a:spcPts val="612"/>
              </a:spcBef>
            </a:pPr>
            <a:endParaRPr lang="en-US" sz="2040" dirty="0" err="1">
              <a:solidFill>
                <a:prstClr val="white"/>
              </a:solidFill>
            </a:endParaRPr>
          </a:p>
        </p:txBody>
      </p:sp>
    </p:spTree>
    <p:extLst>
      <p:ext uri="{BB962C8B-B14F-4D97-AF65-F5344CB8AC3E}">
        <p14:creationId xmlns:p14="http://schemas.microsoft.com/office/powerpoint/2010/main" val="319572571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Section Head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113630"/>
            <a:ext cx="11870358" cy="767271"/>
          </a:xfrm>
        </p:spPr>
        <p:txBody>
          <a:bodyPr anchor="ctr" anchorCtr="0">
            <a:spAutoFit/>
          </a:bodyPr>
          <a:lstStyle>
            <a:lvl1pPr algn="l">
              <a:defRPr sz="5439">
                <a:solidFill>
                  <a:schemeClr val="bg1"/>
                </a:solidFill>
              </a:defRPr>
            </a:lvl1pPr>
          </a:lstStyle>
          <a:p>
            <a:r>
              <a:rPr lang="en-US" dirty="0"/>
              <a:t>Click to edit title</a:t>
            </a:r>
          </a:p>
        </p:txBody>
      </p:sp>
      <p:grpSp>
        <p:nvGrpSpPr>
          <p:cNvPr id="3" name="Group 2"/>
          <p:cNvGrpSpPr/>
          <p:nvPr/>
        </p:nvGrpSpPr>
        <p:grpSpPr>
          <a:xfrm>
            <a:off x="9595019" y="5978399"/>
            <a:ext cx="2390440" cy="524130"/>
            <a:chOff x="3484562" y="4392613"/>
            <a:chExt cx="6862764" cy="1504950"/>
          </a:xfrm>
          <a:solidFill>
            <a:schemeClr val="bg1"/>
          </a:solidFill>
        </p:grpSpPr>
        <p:sp>
          <p:nvSpPr>
            <p:cNvPr id="4"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5"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6"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7"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8"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9"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0"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1"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2"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3"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4"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sp>
          <p:nvSpPr>
            <p:cNvPr id="15"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73"/>
              <a:endParaRPr lang="en-US" sz="1904">
                <a:solidFill>
                  <a:srgbClr val="737373"/>
                </a:solidFill>
              </a:endParaRPr>
            </a:p>
          </p:txBody>
        </p:sp>
      </p:grpSp>
    </p:spTree>
    <p:extLst>
      <p:ext uri="{BB962C8B-B14F-4D97-AF65-F5344CB8AC3E}">
        <p14:creationId xmlns:p14="http://schemas.microsoft.com/office/powerpoint/2010/main" val="32200996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621824" y="1100992"/>
            <a:ext cx="11192829" cy="410690"/>
          </a:xfrm>
        </p:spPr>
        <p:txBody>
          <a:bodyPr/>
          <a:lstStyle>
            <a:lvl1pPr marL="0" indent="0">
              <a:buNone/>
              <a:defRPr sz="1632">
                <a:solidFill>
                  <a:schemeClr val="tx1"/>
                </a:solidFill>
              </a:defRPr>
            </a:lvl1pPr>
            <a:lvl2pPr marL="237397" indent="0">
              <a:buNone/>
              <a:defRPr sz="1632">
                <a:solidFill>
                  <a:schemeClr val="tx1"/>
                </a:solidFill>
              </a:defRPr>
            </a:lvl2pPr>
            <a:lvl3pPr marL="466162" indent="0">
              <a:buNone/>
              <a:defRPr sz="1632">
                <a:solidFill>
                  <a:schemeClr val="tx1"/>
                </a:solidFill>
              </a:defRPr>
            </a:lvl3pPr>
            <a:lvl4pPr marL="703558" indent="0">
              <a:buNone/>
              <a:defRPr sz="1632">
                <a:solidFill>
                  <a:schemeClr val="tx1"/>
                </a:solidFill>
              </a:defRPr>
            </a:lvl4pPr>
            <a:lvl5pPr marL="932322" indent="0">
              <a:buNone/>
              <a:defRPr sz="1632">
                <a:solidFill>
                  <a:schemeClr val="tx1"/>
                </a:solidFill>
              </a:defRPr>
            </a:lvl5pPr>
          </a:lstStyle>
          <a:p>
            <a:pPr lvl="0"/>
            <a:r>
              <a:rPr lang="en-US" dirty="0"/>
              <a:t>Click to edit text</a:t>
            </a:r>
          </a:p>
        </p:txBody>
      </p:sp>
      <p:sp>
        <p:nvSpPr>
          <p:cNvPr id="8" name="Date Placeholder 7"/>
          <p:cNvSpPr>
            <a:spLocks noGrp="1"/>
          </p:cNvSpPr>
          <p:nvPr>
            <p:ph type="dt" sz="half" idx="18"/>
          </p:nvPr>
        </p:nvSpPr>
        <p:spPr>
          <a:xfrm>
            <a:off x="7079833" y="6483349"/>
            <a:ext cx="2797175" cy="371475"/>
          </a:xfrm>
          <a:prstGeom prst="rect">
            <a:avLst/>
          </a:prstGeom>
        </p:spPr>
        <p:txBody>
          <a:bodyPr lIns="89629" tIns="44815" rIns="89629" bIns="44815"/>
          <a:lstStyle/>
          <a:p>
            <a:fld id="{5C4A0D7F-3A04-401B-B93A-D2B4A04D7D6E}" type="datetime1">
              <a:rPr lang="en-US" smtClean="0">
                <a:solidFill>
                  <a:srgbClr val="979796">
                    <a:lumMod val="40000"/>
                    <a:lumOff val="60000"/>
                  </a:srgbClr>
                </a:solidFill>
              </a:rPr>
              <a:pPr/>
              <a:t>9/30/2016</a:t>
            </a:fld>
            <a:endParaRPr lang="en-US" dirty="0">
              <a:solidFill>
                <a:srgbClr val="979796">
                  <a:lumMod val="40000"/>
                  <a:lumOff val="60000"/>
                </a:srgbClr>
              </a:solidFill>
            </a:endParaRPr>
          </a:p>
        </p:txBody>
      </p:sp>
      <p:sp>
        <p:nvSpPr>
          <p:cNvPr id="9" name="Footer Placeholder 8"/>
          <p:cNvSpPr>
            <a:spLocks noGrp="1"/>
          </p:cNvSpPr>
          <p:nvPr>
            <p:ph type="ftr" sz="quarter" idx="19"/>
          </p:nvPr>
        </p:nvSpPr>
        <p:spPr>
          <a:xfrm>
            <a:off x="9877008" y="6483350"/>
            <a:ext cx="1804987" cy="371475"/>
          </a:xfrm>
          <a:prstGeom prst="rect">
            <a:avLst/>
          </a:prstGeom>
        </p:spPr>
        <p:txBody>
          <a:bodyPr lIns="89629" tIns="44815" rIns="89629" bIns="44815"/>
          <a:lstStyle/>
          <a:p>
            <a:r>
              <a:rPr lang="en-US" dirty="0">
                <a:solidFill>
                  <a:srgbClr val="979796">
                    <a:lumMod val="40000"/>
                    <a:lumOff val="60000"/>
                  </a:srgbClr>
                </a:solidFill>
              </a:rPr>
              <a:t>Microsoft confidential</a:t>
            </a:r>
          </a:p>
        </p:txBody>
      </p:sp>
      <p:sp>
        <p:nvSpPr>
          <p:cNvPr id="10" name="Slide Number Placeholder 9"/>
          <p:cNvSpPr>
            <a:spLocks noGrp="1"/>
          </p:cNvSpPr>
          <p:nvPr>
            <p:ph type="sldNum" sz="quarter" idx="20"/>
          </p:nvPr>
        </p:nvSpPr>
        <p:spPr>
          <a:xfrm>
            <a:off x="11676063" y="6483350"/>
            <a:ext cx="485776" cy="371475"/>
          </a:xfrm>
          <a:prstGeom prst="rect">
            <a:avLst/>
          </a:prstGeom>
        </p:spPr>
        <p:txBody>
          <a:bodyPr lIns="89629" tIns="44815" rIns="89629" bIns="44815"/>
          <a:lstStyle/>
          <a:p>
            <a:fld id="{B6F15528-21DE-4FAA-801E-634DDDAF4B2B}" type="slidenum">
              <a:rPr lang="en-US" smtClean="0">
                <a:solidFill>
                  <a:srgbClr val="979796">
                    <a:lumMod val="40000"/>
                    <a:lumOff val="60000"/>
                  </a:srgbClr>
                </a:solidFill>
              </a:rPr>
              <a:pPr/>
              <a:t>‹#›</a:t>
            </a:fld>
            <a:endParaRPr lang="en-US" dirty="0">
              <a:solidFill>
                <a:srgbClr val="979796">
                  <a:lumMod val="40000"/>
                  <a:lumOff val="60000"/>
                </a:srgbClr>
              </a:solidFill>
            </a:endParaRPr>
          </a:p>
        </p:txBody>
      </p:sp>
      <p:sp>
        <p:nvSpPr>
          <p:cNvPr id="11" name="Title 10"/>
          <p:cNvSpPr>
            <a:spLocks noGrp="1"/>
          </p:cNvSpPr>
          <p:nvPr>
            <p:ph type="title" hasCustomPrompt="1"/>
          </p:nvPr>
        </p:nvSpPr>
        <p:spPr>
          <a:xfrm>
            <a:off x="621824" y="546612"/>
            <a:ext cx="11192829" cy="776911"/>
          </a:xfrm>
        </p:spPr>
        <p:txBody>
          <a:bodyPr/>
          <a:lstStyle/>
          <a:p>
            <a:r>
              <a:rPr lang="en-US" dirty="0"/>
              <a:t>Click to edit title</a:t>
            </a:r>
          </a:p>
        </p:txBody>
      </p:sp>
    </p:spTree>
    <p:extLst>
      <p:ext uri="{BB962C8B-B14F-4D97-AF65-F5344CB8AC3E}">
        <p14:creationId xmlns:p14="http://schemas.microsoft.com/office/powerpoint/2010/main" val="292190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theme" Target="../theme/theme4.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0423707"/>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64" r:id="rId23"/>
    <p:sldLayoutId id="2147484365"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1" y="233152"/>
            <a:ext cx="11375536" cy="762786"/>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31280" y="1476622"/>
            <a:ext cx="11378776" cy="528475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4794641"/>
      </p:ext>
    </p:extLst>
  </p:cSld>
  <p:clrMap bg1="dk1" tx1="lt1" bg2="dk2" tx2="lt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 id="2147484388" r:id="rId22"/>
    <p:sldLayoutId id="2147484389" r:id="rId23"/>
    <p:sldLayoutId id="2147484390" r:id="rId24"/>
    <p:sldLayoutId id="2147484391" r:id="rId25"/>
  </p:sldLayoutIdLst>
  <p:transition>
    <p:fade/>
  </p:transition>
  <p:txStyles>
    <p:titleStyle>
      <a:lvl1pPr algn="l" defTabSz="932559" rtl="0" eaLnBrk="1" latinLnBrk="0" hangingPunct="1">
        <a:lnSpc>
          <a:spcPct val="90000"/>
        </a:lnSpc>
        <a:spcBef>
          <a:spcPct val="0"/>
        </a:spcBef>
        <a:buNone/>
        <a:defRPr lang="en-US" sz="5507" b="0" kern="1200" cap="none" spc="-102" baseline="0" dirty="0" smtClean="0">
          <a:ln w="3175">
            <a:noFill/>
          </a:ln>
          <a:solidFill>
            <a:schemeClr val="bg2">
              <a:alpha val="99000"/>
            </a:schemeClr>
          </a:solidFill>
          <a:effectLst/>
          <a:latin typeface="+mj-lt"/>
          <a:ea typeface="+mn-ea"/>
          <a:cs typeface="Arial" charset="0"/>
        </a:defRPr>
      </a:lvl1pPr>
    </p:titleStyle>
    <p:bodyStyle>
      <a:lvl1pPr marL="346486" marR="0" indent="-346486" algn="l" defTabSz="932559" rtl="0" eaLnBrk="1" fontAlgn="auto" latinLnBrk="0" hangingPunct="1">
        <a:lnSpc>
          <a:spcPct val="90000"/>
        </a:lnSpc>
        <a:spcBef>
          <a:spcPct val="20000"/>
        </a:spcBef>
        <a:spcAft>
          <a:spcPts val="0"/>
        </a:spcAft>
        <a:buClrTx/>
        <a:buSzPct val="90000"/>
        <a:buFont typeface="Arial" pitchFamily="34" charset="0"/>
        <a:buChar char="•"/>
        <a:tabLst/>
        <a:defRPr sz="3672" kern="1200" spc="-71" baseline="0">
          <a:solidFill>
            <a:schemeClr val="bg1">
              <a:lumMod val="75000"/>
              <a:lumOff val="25000"/>
              <a:alpha val="99000"/>
            </a:schemeClr>
          </a:solidFill>
          <a:latin typeface="+mn-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solidFill>
            <a:schemeClr val="bg1">
              <a:lumMod val="75000"/>
              <a:lumOff val="25000"/>
              <a:alpha val="99000"/>
            </a:schemeClr>
          </a:soli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solidFill>
            <a:schemeClr val="bg1">
              <a:lumMod val="75000"/>
              <a:lumOff val="25000"/>
              <a:alpha val="99000"/>
            </a:schemeClr>
          </a:soli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solidFill>
            <a:schemeClr val="bg1">
              <a:lumMod val="75000"/>
              <a:lumOff val="25000"/>
              <a:alpha val="99000"/>
            </a:schemeClr>
          </a:soli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solidFill>
            <a:schemeClr val="bg1">
              <a:lumMod val="75000"/>
              <a:lumOff val="25000"/>
              <a:alpha val="99000"/>
            </a:schemeClr>
          </a:soli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5.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8" Type="http://schemas.openxmlformats.org/officeDocument/2006/relationships/image" Target="../media/image28.gif"/><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jp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notesSlide" Target="../notesSlides/notesSlide24.xml"/><Relationship Id="rId16" Type="http://schemas.openxmlformats.org/officeDocument/2006/relationships/image" Target="../media/image36.jpeg"/><Relationship Id="rId20" Type="http://schemas.openxmlformats.org/officeDocument/2006/relationships/image" Target="../media/image40.png"/><Relationship Id="rId29" Type="http://schemas.openxmlformats.org/officeDocument/2006/relationships/image" Target="../media/image49.png"/><Relationship Id="rId1" Type="http://schemas.openxmlformats.org/officeDocument/2006/relationships/slideLayout" Target="../slideLayouts/slideLayout50.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jpg"/><Relationship Id="rId27" Type="http://schemas.openxmlformats.org/officeDocument/2006/relationships/image" Target="../media/image47.png"/><Relationship Id="rId30"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56.xml"/><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19339" y="2299420"/>
            <a:ext cx="10653745" cy="932243"/>
          </a:xfrm>
        </p:spPr>
        <p:txBody>
          <a:bodyPr/>
          <a:lstStyle/>
          <a:p>
            <a:r>
              <a:rPr lang="en-US" sz="6600" dirty="0" err="1"/>
              <a:t>Conociendo</a:t>
            </a:r>
            <a:r>
              <a:rPr lang="en-US" sz="6600" dirty="0"/>
              <a:t> </a:t>
            </a:r>
            <a:r>
              <a:rPr lang="en-US" sz="6600" dirty="0" err="1"/>
              <a:t>TypeScript</a:t>
            </a:r>
            <a:endParaRPr lang="en-GB" dirty="0"/>
          </a:p>
        </p:txBody>
      </p:sp>
      <p:sp>
        <p:nvSpPr>
          <p:cNvPr id="4" name="Subtitle 2"/>
          <p:cNvSpPr txBox="1">
            <a:spLocks/>
          </p:cNvSpPr>
          <p:nvPr/>
        </p:nvSpPr>
        <p:spPr>
          <a:xfrm>
            <a:off x="6180998" y="464026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 –  Software </a:t>
            </a:r>
            <a:r>
              <a:rPr lang="es-ES" sz="2856" spc="-71" dirty="0" err="1">
                <a:solidFill>
                  <a:srgbClr val="FFFFFF"/>
                </a:solidFill>
                <a:effectLst>
                  <a:outerShdw blurRad="38100" dist="38100" dir="2700000" algn="tl">
                    <a:srgbClr val="000000">
                      <a:alpha val="43137"/>
                    </a:srgbClr>
                  </a:outerShdw>
                </a:effectLst>
                <a:ea typeface="ＭＳ Ｐゴシック"/>
                <a:cs typeface="ＭＳ Ｐゴシック"/>
              </a:rPr>
              <a:t>Architect</a:t>
            </a:r>
            <a:endParaRPr lang="es-ES" sz="2856" spc="-71" dirty="0">
              <a:solidFill>
                <a:srgbClr val="FFFFFF"/>
              </a:solidFill>
              <a:effectLst>
                <a:outerShdw blurRad="38100" dist="38100" dir="2700000" algn="tl">
                  <a:srgbClr val="000000">
                    <a:alpha val="43137"/>
                  </a:srgbClr>
                </a:outerShdw>
              </a:effectLst>
              <a:ea typeface="ＭＳ Ｐゴシック"/>
              <a:cs typeface="ＭＳ Ｐゴシック"/>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420729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Open Source.</a:t>
            </a:r>
          </a:p>
        </p:txBody>
      </p:sp>
    </p:spTree>
    <p:extLst>
      <p:ext uri="{BB962C8B-B14F-4D97-AF65-F5344CB8AC3E}">
        <p14:creationId xmlns:p14="http://schemas.microsoft.com/office/powerpoint/2010/main" val="4943466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2035442" y="1806341"/>
            <a:ext cx="8370592" cy="3381843"/>
            <a:chOff x="2115292" y="1799782"/>
            <a:chExt cx="8370592" cy="3381843"/>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1820862"/>
              <a:ext cx="1625557" cy="1584918"/>
            </a:xfrm>
            <a:prstGeom prst="rect">
              <a:avLst/>
            </a:prstGeom>
          </p:spPr>
        </p:pic>
        <p:pic>
          <p:nvPicPr>
            <p:cNvPr id="10" name="Picture 9"/>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3237" y="1799782"/>
              <a:ext cx="1337891" cy="1634846"/>
            </a:xfrm>
            <a:prstGeom prst="rect">
              <a:avLst/>
            </a:prstGeom>
          </p:spPr>
        </p:pic>
        <p:sp>
          <p:nvSpPr>
            <p:cNvPr id="11" name="TextBox 10"/>
            <p:cNvSpPr txBox="1"/>
            <p:nvPr/>
          </p:nvSpPr>
          <p:spPr>
            <a:xfrm>
              <a:off x="2115292" y="3999763"/>
              <a:ext cx="3735445" cy="11818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Great tools enabled</a:t>
              </a:r>
              <a:b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b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by static types</a:t>
              </a:r>
            </a:p>
          </p:txBody>
        </p:sp>
        <p:sp>
          <p:nvSpPr>
            <p:cNvPr id="12" name="TextBox 11"/>
            <p:cNvSpPr txBox="1"/>
            <p:nvPr/>
          </p:nvSpPr>
          <p:spPr>
            <a:xfrm>
              <a:off x="7098482" y="3999763"/>
              <a:ext cx="3387402" cy="11818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Features from the</a:t>
              </a:r>
              <a:b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b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future, today!</a:t>
              </a:r>
            </a:p>
          </p:txBody>
        </p:sp>
      </p:grpSp>
    </p:spTree>
    <p:extLst>
      <p:ext uri="{BB962C8B-B14F-4D97-AF65-F5344CB8AC3E}">
        <p14:creationId xmlns:p14="http://schemas.microsoft.com/office/powerpoint/2010/main" val="40125165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28"/>
          <p:cNvSpPr>
            <a:spLocks noGrp="1"/>
          </p:cNvSpPr>
          <p:nvPr>
            <p:ph type="title"/>
          </p:nvPr>
        </p:nvSpPr>
        <p:spPr/>
        <p:txBody>
          <a:bodyPr/>
          <a:lstStyle/>
          <a:p>
            <a:r>
              <a:rPr lang="en-US" dirty="0"/>
              <a:t>The feature gap</a:t>
            </a:r>
          </a:p>
        </p:txBody>
      </p:sp>
      <p:grpSp>
        <p:nvGrpSpPr>
          <p:cNvPr id="24" name="Group 23"/>
          <p:cNvGrpSpPr/>
          <p:nvPr/>
        </p:nvGrpSpPr>
        <p:grpSpPr>
          <a:xfrm>
            <a:off x="6737923" y="2340074"/>
            <a:ext cx="1604939" cy="1598769"/>
            <a:chOff x="8101855" y="2009972"/>
            <a:chExt cx="1604939" cy="2800010"/>
          </a:xfrm>
        </p:grpSpPr>
        <p:cxnSp>
          <p:nvCxnSpPr>
            <p:cNvPr id="105" name="Straight Connector 104"/>
            <p:cNvCxnSpPr/>
            <p:nvPr/>
          </p:nvCxnSpPr>
          <p:spPr>
            <a:xfrm flipH="1">
              <a:off x="8904325" y="2009972"/>
              <a:ext cx="3883" cy="1501336"/>
            </a:xfrm>
            <a:prstGeom prst="line">
              <a:avLst/>
            </a:prstGeom>
            <a:ln w="38100">
              <a:headEnd type="none"/>
              <a:tailEnd type="none"/>
            </a:ln>
          </p:spPr>
          <p:style>
            <a:lnRef idx="1">
              <a:schemeClr val="accent6"/>
            </a:lnRef>
            <a:fillRef idx="0">
              <a:schemeClr val="accent6"/>
            </a:fillRef>
            <a:effectRef idx="0">
              <a:schemeClr val="accent6"/>
            </a:effectRef>
            <a:fontRef idx="minor">
              <a:schemeClr val="tx1"/>
            </a:fontRef>
          </p:style>
        </p:cxnSp>
        <p:sp>
          <p:nvSpPr>
            <p:cNvPr id="108" name="TextBox 107"/>
            <p:cNvSpPr txBox="1"/>
            <p:nvPr/>
          </p:nvSpPr>
          <p:spPr>
            <a:xfrm>
              <a:off x="8101855" y="3419295"/>
              <a:ext cx="1604939" cy="13906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State of</a:t>
              </a:r>
              <a:b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art JS</a:t>
              </a:r>
            </a:p>
          </p:txBody>
        </p:sp>
      </p:grpSp>
      <p:grpSp>
        <p:nvGrpSpPr>
          <p:cNvPr id="23" name="Group 22"/>
          <p:cNvGrpSpPr/>
          <p:nvPr/>
        </p:nvGrpSpPr>
        <p:grpSpPr>
          <a:xfrm>
            <a:off x="4879138" y="2362688"/>
            <a:ext cx="1457550" cy="1565559"/>
            <a:chOff x="6055494" y="1997231"/>
            <a:chExt cx="1457550" cy="2786423"/>
          </a:xfrm>
        </p:grpSpPr>
        <p:cxnSp>
          <p:nvCxnSpPr>
            <p:cNvPr id="121" name="Straight Connector 120"/>
            <p:cNvCxnSpPr/>
            <p:nvPr/>
          </p:nvCxnSpPr>
          <p:spPr>
            <a:xfrm>
              <a:off x="6788290" y="1997231"/>
              <a:ext cx="8742" cy="1494582"/>
            </a:xfrm>
            <a:prstGeom prst="line">
              <a:avLst/>
            </a:prstGeom>
            <a:ln w="38100">
              <a:solidFill>
                <a:schemeClr val="accent6"/>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122" name="TextBox 121"/>
            <p:cNvSpPr txBox="1"/>
            <p:nvPr/>
          </p:nvSpPr>
          <p:spPr>
            <a:xfrm>
              <a:off x="6055494" y="3370358"/>
              <a:ext cx="1457550" cy="141329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State of server JS</a:t>
              </a:r>
            </a:p>
          </p:txBody>
        </p:sp>
      </p:grpSp>
      <p:grpSp>
        <p:nvGrpSpPr>
          <p:cNvPr id="22" name="Group 21"/>
          <p:cNvGrpSpPr/>
          <p:nvPr/>
        </p:nvGrpSpPr>
        <p:grpSpPr>
          <a:xfrm>
            <a:off x="3608255" y="2350094"/>
            <a:ext cx="1453585" cy="1591738"/>
            <a:chOff x="1874070" y="2016284"/>
            <a:chExt cx="1453585" cy="2806196"/>
          </a:xfrm>
        </p:grpSpPr>
        <p:cxnSp>
          <p:nvCxnSpPr>
            <p:cNvPr id="109" name="Straight Connector 108"/>
            <p:cNvCxnSpPr/>
            <p:nvPr/>
          </p:nvCxnSpPr>
          <p:spPr>
            <a:xfrm>
              <a:off x="2600680" y="2016284"/>
              <a:ext cx="11286" cy="1501337"/>
            </a:xfrm>
            <a:prstGeom prst="line">
              <a:avLst/>
            </a:prstGeom>
            <a:ln w="38100">
              <a:solidFill>
                <a:schemeClr val="accent6"/>
              </a:solidFill>
              <a:headEnd type="none"/>
              <a:tailEnd type="none"/>
            </a:ln>
          </p:spPr>
          <p:style>
            <a:lnRef idx="1">
              <a:schemeClr val="accent6"/>
            </a:lnRef>
            <a:fillRef idx="0">
              <a:schemeClr val="accent6"/>
            </a:fillRef>
            <a:effectRef idx="0">
              <a:schemeClr val="accent6"/>
            </a:effectRef>
            <a:fontRef idx="minor">
              <a:schemeClr val="tx1"/>
            </a:fontRef>
          </p:style>
        </p:cxnSp>
        <p:sp>
          <p:nvSpPr>
            <p:cNvPr id="123" name="TextBox 122"/>
            <p:cNvSpPr txBox="1"/>
            <p:nvPr/>
          </p:nvSpPr>
          <p:spPr>
            <a:xfrm>
              <a:off x="1874070" y="3422564"/>
              <a:ext cx="1453585" cy="1399916"/>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State of</a:t>
              </a:r>
              <a:b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web JS</a:t>
              </a:r>
            </a:p>
          </p:txBody>
        </p:sp>
      </p:grpSp>
      <p:grpSp>
        <p:nvGrpSpPr>
          <p:cNvPr id="159" name="Group 158"/>
          <p:cNvGrpSpPr/>
          <p:nvPr/>
        </p:nvGrpSpPr>
        <p:grpSpPr>
          <a:xfrm>
            <a:off x="1477124" y="3841857"/>
            <a:ext cx="8947927" cy="2067842"/>
            <a:chOff x="3598723" y="4747616"/>
            <a:chExt cx="8947927" cy="2067842"/>
          </a:xfrm>
        </p:grpSpPr>
        <p:sp>
          <p:nvSpPr>
            <p:cNvPr id="131" name="Right Brace 130"/>
            <p:cNvSpPr/>
            <p:nvPr/>
          </p:nvSpPr>
          <p:spPr>
            <a:xfrm rot="5400000">
              <a:off x="7546437" y="3909711"/>
              <a:ext cx="1052500" cy="3359643"/>
            </a:xfrm>
            <a:prstGeom prst="rightBrace">
              <a:avLst>
                <a:gd name="adj1" fmla="val 34297"/>
                <a:gd name="adj2" fmla="val 50000"/>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39" name="TextBox 138"/>
            <p:cNvSpPr txBox="1"/>
            <p:nvPr/>
          </p:nvSpPr>
          <p:spPr>
            <a:xfrm>
              <a:off x="3598723" y="6187594"/>
              <a:ext cx="894792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JavaScript feature gap </a:t>
              </a:r>
            </a:p>
          </p:txBody>
        </p:sp>
        <p:sp>
          <p:nvSpPr>
            <p:cNvPr id="144" name="Right Arrow 143"/>
            <p:cNvSpPr/>
            <p:nvPr/>
          </p:nvSpPr>
          <p:spPr bwMode="auto">
            <a:xfrm>
              <a:off x="4322674" y="4747616"/>
              <a:ext cx="1894614" cy="1069215"/>
            </a:xfrm>
            <a:prstGeom prst="righ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Target</a:t>
              </a:r>
            </a:p>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Left Arrow 146"/>
            <p:cNvSpPr/>
            <p:nvPr/>
          </p:nvSpPr>
          <p:spPr bwMode="auto">
            <a:xfrm>
              <a:off x="9947704" y="4747616"/>
              <a:ext cx="1841431" cy="1048319"/>
            </a:xfrm>
            <a:prstGeom prst="leftArrow">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Productivity</a:t>
              </a:r>
            </a:p>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8" name="Group 147"/>
          <p:cNvGrpSpPr/>
          <p:nvPr/>
        </p:nvGrpSpPr>
        <p:grpSpPr>
          <a:xfrm>
            <a:off x="808037" y="982662"/>
            <a:ext cx="10294668" cy="1763930"/>
            <a:chOff x="876569" y="415568"/>
            <a:chExt cx="10294668" cy="1763930"/>
          </a:xfrm>
        </p:grpSpPr>
        <p:cxnSp>
          <p:nvCxnSpPr>
            <p:cNvPr id="3" name="Straight Connector 2"/>
            <p:cNvCxnSpPr/>
            <p:nvPr/>
          </p:nvCxnSpPr>
          <p:spPr>
            <a:xfrm>
              <a:off x="2560637" y="1784287"/>
              <a:ext cx="8610600" cy="0"/>
            </a:xfrm>
            <a:prstGeom prst="line">
              <a:avLst/>
            </a:prstGeom>
            <a:ln w="38100">
              <a:solidFill>
                <a:schemeClr val="tx1"/>
              </a:solidFill>
              <a:headEnd type="none"/>
              <a:tailEnd type="arrow" w="lg" len="lg"/>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2702651"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680466" y="1338394"/>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80438"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246451"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9452783"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728054" y="1327087"/>
              <a:ext cx="0" cy="45720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76569" y="1385434"/>
              <a:ext cx="1582715" cy="794064"/>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JavaScript</a:t>
              </a:r>
              <a:b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18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Evolution</a:t>
              </a:r>
            </a:p>
          </p:txBody>
        </p:sp>
        <p:sp>
          <p:nvSpPr>
            <p:cNvPr id="98" name="TextBox 97"/>
            <p:cNvSpPr txBox="1"/>
            <p:nvPr/>
          </p:nvSpPr>
          <p:spPr>
            <a:xfrm>
              <a:off x="2348746" y="945553"/>
              <a:ext cx="762000"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ES3</a:t>
              </a: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99" name="TextBox 98"/>
            <p:cNvSpPr txBox="1"/>
            <p:nvPr/>
          </p:nvSpPr>
          <p:spPr>
            <a:xfrm>
              <a:off x="5303837" y="946087"/>
              <a:ext cx="762000"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ES5</a:t>
              </a: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0" name="TextBox 99"/>
            <p:cNvSpPr txBox="1"/>
            <p:nvPr/>
          </p:nvSpPr>
          <p:spPr>
            <a:xfrm rot="18302700">
              <a:off x="8189245" y="750297"/>
              <a:ext cx="1042103"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ES2016</a:t>
              </a: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1" name="TextBox 100"/>
            <p:cNvSpPr txBox="1"/>
            <p:nvPr/>
          </p:nvSpPr>
          <p:spPr>
            <a:xfrm rot="18302700">
              <a:off x="9096384" y="695139"/>
              <a:ext cx="107620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ES2017</a:t>
              </a: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2" name="TextBox 101"/>
            <p:cNvSpPr txBox="1"/>
            <p:nvPr/>
          </p:nvSpPr>
          <p:spPr>
            <a:xfrm rot="18302700">
              <a:off x="9939783" y="730155"/>
              <a:ext cx="109130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ES2018</a:t>
              </a: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03" name="TextBox 102"/>
            <p:cNvSpPr txBox="1"/>
            <p:nvPr/>
          </p:nvSpPr>
          <p:spPr>
            <a:xfrm rot="18302700">
              <a:off x="7259539" y="720866"/>
              <a:ext cx="111399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ES2015</a:t>
              </a: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sp>
        <p:nvSpPr>
          <p:cNvPr id="2" name="TextBox 1"/>
          <p:cNvSpPr txBox="1"/>
          <p:nvPr/>
        </p:nvSpPr>
        <p:spPr>
          <a:xfrm>
            <a:off x="5102420" y="6084375"/>
            <a:ext cx="1697334"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March 2015</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8" name="TextBox 37"/>
          <p:cNvSpPr txBox="1"/>
          <p:nvPr/>
        </p:nvSpPr>
        <p:spPr>
          <a:xfrm>
            <a:off x="6703611" y="6084375"/>
            <a:ext cx="1911821" cy="54476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March 2016</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351330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3" presetClass="path" presetSubtype="0" accel="50000" decel="50000" fill="hold" nodeType="clickEffect">
                                  <p:stCondLst>
                                    <p:cond delay="0"/>
                                  </p:stCondLst>
                                  <p:childTnLst>
                                    <p:animMotion origin="layout" path="M 1.37861E-7 -2.41943E-6 L 0.11425 0.00273 " pathEditMode="relative" rAng="0" ptsTypes="AA">
                                      <p:cBhvr>
                                        <p:cTn id="22" dur="2000" fill="hold"/>
                                        <p:tgtEl>
                                          <p:spTgt spid="24"/>
                                        </p:tgtEl>
                                        <p:attrNameLst>
                                          <p:attrName>ppt_x</p:attrName>
                                          <p:attrName>ppt_y</p:attrName>
                                        </p:attrNameLst>
                                      </p:cBhvr>
                                      <p:rCtr x="5706" y="136"/>
                                    </p:animMotion>
                                  </p:childTnLst>
                                </p:cTn>
                              </p:par>
                              <p:par>
                                <p:cTn id="23" presetID="63" presetClass="path" presetSubtype="0" accel="50000" decel="50000" fill="hold" nodeType="withEffect">
                                  <p:stCondLst>
                                    <p:cond delay="0"/>
                                  </p:stCondLst>
                                  <p:childTnLst>
                                    <p:animMotion origin="layout" path="M 3.19122E-7 -4.35315E-6 L 0.11144 -0.00363 " pathEditMode="relative" rAng="0" ptsTypes="AA">
                                      <p:cBhvr>
                                        <p:cTn id="24" dur="2000" fill="hold"/>
                                        <p:tgtEl>
                                          <p:spTgt spid="23"/>
                                        </p:tgtEl>
                                        <p:attrNameLst>
                                          <p:attrName>ppt_x</p:attrName>
                                          <p:attrName>ppt_y</p:attrName>
                                        </p:attrNameLst>
                                      </p:cBhvr>
                                      <p:rCtr x="5565" y="-182"/>
                                    </p:animMotion>
                                  </p:childTnLst>
                                </p:cTn>
                              </p:par>
                              <p:par>
                                <p:cTn id="25" presetID="63" presetClass="path" presetSubtype="0" accel="50000" decel="50000" fill="hold" nodeType="withEffect">
                                  <p:stCondLst>
                                    <p:cond delay="0"/>
                                  </p:stCondLst>
                                  <p:childTnLst>
                                    <p:animMotion origin="layout" path="M 1.85346E-6 1.44803E-6 L 0.10952 -0.00204 " pathEditMode="relative" rAng="0" ptsTypes="AA">
                                      <p:cBhvr>
                                        <p:cTn id="26" dur="2000" fill="hold"/>
                                        <p:tgtEl>
                                          <p:spTgt spid="22"/>
                                        </p:tgtEl>
                                        <p:attrNameLst>
                                          <p:attrName>ppt_x</p:attrName>
                                          <p:attrName>ppt_y</p:attrName>
                                        </p:attrNameLst>
                                      </p:cBhvr>
                                      <p:rCtr x="5412" y="0"/>
                                    </p:animMotion>
                                  </p:childTnLst>
                                </p:cTn>
                              </p:par>
                              <p:par>
                                <p:cTn id="27" presetID="63" presetClass="path" presetSubtype="0" accel="50000" decel="50000" fill="hold" nodeType="withEffect">
                                  <p:stCondLst>
                                    <p:cond delay="0"/>
                                  </p:stCondLst>
                                  <p:childTnLst>
                                    <p:animMotion origin="layout" path="M 2.98443E-6 -4.21698E-6 L 0.11463 0.00341 " pathEditMode="relative" rAng="0" ptsTypes="AA">
                                      <p:cBhvr>
                                        <p:cTn id="28" dur="2000" fill="hold"/>
                                        <p:tgtEl>
                                          <p:spTgt spid="159"/>
                                        </p:tgtEl>
                                        <p:attrNameLst>
                                          <p:attrName>ppt_x</p:attrName>
                                          <p:attrName>ppt_y</p:attrName>
                                        </p:attrNameLst>
                                      </p:cBhvr>
                                      <p:rCtr x="5731" y="159"/>
                                    </p:animMotion>
                                  </p:childTnLst>
                                </p:cTn>
                              </p:par>
                              <p:par>
                                <p:cTn id="29" presetID="10" presetClass="entr" presetSubtype="0" fill="hold" grpId="0" nodeType="withEffect">
                                  <p:stCondLst>
                                    <p:cond delay="10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endParaRPr lang="en-GB" dirty="0"/>
          </a:p>
        </p:txBody>
      </p:sp>
    </p:spTree>
    <p:extLst>
      <p:ext uri="{BB962C8B-B14F-4D97-AF65-F5344CB8AC3E}">
        <p14:creationId xmlns:p14="http://schemas.microsoft.com/office/powerpoint/2010/main" val="366521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Nullable</a:t>
            </a:r>
            <a:r>
              <a:rPr lang="en-US" dirty="0"/>
              <a:t> types</a:t>
            </a:r>
          </a:p>
        </p:txBody>
      </p:sp>
      <p:sp>
        <p:nvSpPr>
          <p:cNvPr id="4" name="Oval 3"/>
          <p:cNvSpPr/>
          <p:nvPr/>
        </p:nvSpPr>
        <p:spPr bwMode="auto">
          <a:xfrm>
            <a:off x="721251" y="1960543"/>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1305804" y="2162083"/>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7" name="TextBox 6"/>
          <p:cNvSpPr txBox="1"/>
          <p:nvPr/>
        </p:nvSpPr>
        <p:spPr>
          <a:xfrm>
            <a:off x="1831895" y="2111246"/>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a:t>
            </a:r>
          </a:p>
        </p:txBody>
      </p:sp>
      <p:sp>
        <p:nvSpPr>
          <p:cNvPr id="8" name="TextBox 7"/>
          <p:cNvSpPr txBox="1"/>
          <p:nvPr/>
        </p:nvSpPr>
        <p:spPr>
          <a:xfrm>
            <a:off x="1006891" y="2667298"/>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a:t>
            </a:r>
          </a:p>
        </p:txBody>
      </p:sp>
      <p:sp>
        <p:nvSpPr>
          <p:cNvPr id="9" name="TextBox 8"/>
          <p:cNvSpPr txBox="1"/>
          <p:nvPr/>
        </p:nvSpPr>
        <p:spPr>
          <a:xfrm>
            <a:off x="1598800" y="2609205"/>
            <a:ext cx="6194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10" name="TextBox 9"/>
          <p:cNvSpPr txBox="1"/>
          <p:nvPr/>
        </p:nvSpPr>
        <p:spPr>
          <a:xfrm>
            <a:off x="2219545" y="2667297"/>
            <a:ext cx="794127"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0.25</a:t>
            </a:r>
          </a:p>
        </p:txBody>
      </p:sp>
      <p:sp>
        <p:nvSpPr>
          <p:cNvPr id="11" name="TextBox 10"/>
          <p:cNvSpPr txBox="1"/>
          <p:nvPr/>
        </p:nvSpPr>
        <p:spPr>
          <a:xfrm>
            <a:off x="1671639" y="2914315"/>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12" name="TextBox 11"/>
          <p:cNvSpPr txBox="1"/>
          <p:nvPr/>
        </p:nvSpPr>
        <p:spPr>
          <a:xfrm>
            <a:off x="1564303" y="3548111"/>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13" name="TextBox 12"/>
          <p:cNvSpPr txBox="1"/>
          <p:nvPr/>
        </p:nvSpPr>
        <p:spPr>
          <a:xfrm>
            <a:off x="1241233" y="3278812"/>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14" name="TextBox 13"/>
          <p:cNvSpPr txBox="1"/>
          <p:nvPr/>
        </p:nvSpPr>
        <p:spPr>
          <a:xfrm>
            <a:off x="1229725" y="1322280"/>
            <a:ext cx="143212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number</a:t>
            </a:r>
          </a:p>
        </p:txBody>
      </p:sp>
      <p:sp>
        <p:nvSpPr>
          <p:cNvPr id="41" name="Oval 40"/>
          <p:cNvSpPr/>
          <p:nvPr/>
        </p:nvSpPr>
        <p:spPr bwMode="auto">
          <a:xfrm>
            <a:off x="4788136" y="1537180"/>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p:cNvSpPr txBox="1"/>
          <p:nvPr/>
        </p:nvSpPr>
        <p:spPr>
          <a:xfrm>
            <a:off x="5323798" y="1738720"/>
            <a:ext cx="5921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a:t>
            </a:r>
          </a:p>
        </p:txBody>
      </p:sp>
      <p:sp>
        <p:nvSpPr>
          <p:cNvPr id="43" name="TextBox 42"/>
          <p:cNvSpPr txBox="1"/>
          <p:nvPr/>
        </p:nvSpPr>
        <p:spPr>
          <a:xfrm>
            <a:off x="5908398" y="1687883"/>
            <a:ext cx="47513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4" name="TextBox 43"/>
          <p:cNvSpPr txBox="1"/>
          <p:nvPr/>
        </p:nvSpPr>
        <p:spPr>
          <a:xfrm>
            <a:off x="5015267" y="2243935"/>
            <a:ext cx="61138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t>
            </a:r>
          </a:p>
        </p:txBody>
      </p:sp>
      <p:sp>
        <p:nvSpPr>
          <p:cNvPr id="45" name="TextBox 44"/>
          <p:cNvSpPr txBox="1"/>
          <p:nvPr/>
        </p:nvSpPr>
        <p:spPr>
          <a:xfrm>
            <a:off x="5497531" y="2185842"/>
            <a:ext cx="95571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'hello'</a:t>
            </a:r>
          </a:p>
        </p:txBody>
      </p:sp>
      <p:sp>
        <p:nvSpPr>
          <p:cNvPr id="46" name="TextBox 45"/>
          <p:cNvSpPr txBox="1"/>
          <p:nvPr/>
        </p:nvSpPr>
        <p:spPr>
          <a:xfrm>
            <a:off x="6320893" y="2243934"/>
            <a:ext cx="72519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47" name="TextBox 46"/>
          <p:cNvSpPr txBox="1"/>
          <p:nvPr/>
        </p:nvSpPr>
        <p:spPr>
          <a:xfrm>
            <a:off x="5738524" y="2490952"/>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8" name="TextBox 47"/>
          <p:cNvSpPr txBox="1"/>
          <p:nvPr/>
        </p:nvSpPr>
        <p:spPr>
          <a:xfrm>
            <a:off x="5631188" y="3124748"/>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49" name="TextBox 48"/>
          <p:cNvSpPr txBox="1"/>
          <p:nvPr/>
        </p:nvSpPr>
        <p:spPr>
          <a:xfrm>
            <a:off x="5308118" y="2855449"/>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50" name="TextBox 49"/>
          <p:cNvSpPr txBox="1"/>
          <p:nvPr/>
        </p:nvSpPr>
        <p:spPr>
          <a:xfrm>
            <a:off x="5441683" y="898917"/>
            <a:ext cx="1141979"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string</a:t>
            </a:r>
          </a:p>
        </p:txBody>
      </p:sp>
      <p:sp>
        <p:nvSpPr>
          <p:cNvPr id="51" name="Oval 50"/>
          <p:cNvSpPr/>
          <p:nvPr/>
        </p:nvSpPr>
        <p:spPr bwMode="auto">
          <a:xfrm>
            <a:off x="8455422" y="1851112"/>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p:cNvSpPr txBox="1"/>
          <p:nvPr/>
        </p:nvSpPr>
        <p:spPr>
          <a:xfrm>
            <a:off x="8879932" y="2324557"/>
            <a:ext cx="778098"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true</a:t>
            </a:r>
          </a:p>
        </p:txBody>
      </p:sp>
      <p:sp>
        <p:nvSpPr>
          <p:cNvPr id="53" name="TextBox 52"/>
          <p:cNvSpPr txBox="1"/>
          <p:nvPr/>
        </p:nvSpPr>
        <p:spPr>
          <a:xfrm>
            <a:off x="9675660" y="2449825"/>
            <a:ext cx="8326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false</a:t>
            </a:r>
          </a:p>
        </p:txBody>
      </p:sp>
      <p:sp>
        <p:nvSpPr>
          <p:cNvPr id="58" name="TextBox 57"/>
          <p:cNvSpPr txBox="1"/>
          <p:nvPr/>
        </p:nvSpPr>
        <p:spPr>
          <a:xfrm>
            <a:off x="9298474" y="3438680"/>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59" name="TextBox 58"/>
          <p:cNvSpPr txBox="1"/>
          <p:nvPr/>
        </p:nvSpPr>
        <p:spPr>
          <a:xfrm>
            <a:off x="8975404" y="3169381"/>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60" name="TextBox 59"/>
          <p:cNvSpPr txBox="1"/>
          <p:nvPr/>
        </p:nvSpPr>
        <p:spPr>
          <a:xfrm>
            <a:off x="8939852" y="1212849"/>
            <a:ext cx="148021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78D7"/>
                </a:solidFill>
                <a:effectLst/>
                <a:uLnTx/>
                <a:uFillTx/>
                <a:latin typeface="Segoe UI"/>
                <a:ea typeface="+mn-ea"/>
                <a:cs typeface="+mn-cs"/>
              </a:rPr>
              <a:t>boolean</a:t>
            </a:r>
            <a:endParaRPr kumimoji="0" lang="en-US" sz="2400" b="0" i="0" u="none" strike="noStrike" kern="120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36575657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Nullable</a:t>
            </a:r>
            <a:r>
              <a:rPr lang="en-US" dirty="0"/>
              <a:t> types</a:t>
            </a:r>
          </a:p>
        </p:txBody>
      </p:sp>
      <p:sp>
        <p:nvSpPr>
          <p:cNvPr id="4" name="Oval 3"/>
          <p:cNvSpPr/>
          <p:nvPr/>
        </p:nvSpPr>
        <p:spPr bwMode="auto">
          <a:xfrm>
            <a:off x="721251" y="1960543"/>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1305804" y="2162083"/>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7" name="TextBox 6"/>
          <p:cNvSpPr txBox="1"/>
          <p:nvPr/>
        </p:nvSpPr>
        <p:spPr>
          <a:xfrm>
            <a:off x="1831895" y="2111246"/>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a:t>
            </a:r>
          </a:p>
        </p:txBody>
      </p:sp>
      <p:sp>
        <p:nvSpPr>
          <p:cNvPr id="8" name="TextBox 7"/>
          <p:cNvSpPr txBox="1"/>
          <p:nvPr/>
        </p:nvSpPr>
        <p:spPr>
          <a:xfrm>
            <a:off x="1006891" y="2667298"/>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a:t>
            </a:r>
          </a:p>
        </p:txBody>
      </p:sp>
      <p:sp>
        <p:nvSpPr>
          <p:cNvPr id="9" name="TextBox 8"/>
          <p:cNvSpPr txBox="1"/>
          <p:nvPr/>
        </p:nvSpPr>
        <p:spPr>
          <a:xfrm>
            <a:off x="1598800" y="2609205"/>
            <a:ext cx="6194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10" name="TextBox 9"/>
          <p:cNvSpPr txBox="1"/>
          <p:nvPr/>
        </p:nvSpPr>
        <p:spPr>
          <a:xfrm>
            <a:off x="2219545" y="2667297"/>
            <a:ext cx="794127"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0.25</a:t>
            </a:r>
          </a:p>
        </p:txBody>
      </p:sp>
      <p:sp>
        <p:nvSpPr>
          <p:cNvPr id="11" name="TextBox 10"/>
          <p:cNvSpPr txBox="1"/>
          <p:nvPr/>
        </p:nvSpPr>
        <p:spPr>
          <a:xfrm>
            <a:off x="1671639" y="2914315"/>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12" name="TextBox 11"/>
          <p:cNvSpPr txBox="1"/>
          <p:nvPr/>
        </p:nvSpPr>
        <p:spPr>
          <a:xfrm>
            <a:off x="1564303" y="3548111"/>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13" name="TextBox 12"/>
          <p:cNvSpPr txBox="1"/>
          <p:nvPr/>
        </p:nvSpPr>
        <p:spPr>
          <a:xfrm>
            <a:off x="1241233" y="3278812"/>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14" name="TextBox 13"/>
          <p:cNvSpPr txBox="1"/>
          <p:nvPr/>
        </p:nvSpPr>
        <p:spPr>
          <a:xfrm>
            <a:off x="1229725" y="1322280"/>
            <a:ext cx="143212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number</a:t>
            </a:r>
          </a:p>
        </p:txBody>
      </p:sp>
      <p:sp>
        <p:nvSpPr>
          <p:cNvPr id="41" name="Oval 40"/>
          <p:cNvSpPr/>
          <p:nvPr/>
        </p:nvSpPr>
        <p:spPr bwMode="auto">
          <a:xfrm>
            <a:off x="4788136" y="1537180"/>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p:cNvSpPr txBox="1"/>
          <p:nvPr/>
        </p:nvSpPr>
        <p:spPr>
          <a:xfrm>
            <a:off x="5323798" y="1738720"/>
            <a:ext cx="5921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a:t>
            </a:r>
          </a:p>
        </p:txBody>
      </p:sp>
      <p:sp>
        <p:nvSpPr>
          <p:cNvPr id="43" name="TextBox 42"/>
          <p:cNvSpPr txBox="1"/>
          <p:nvPr/>
        </p:nvSpPr>
        <p:spPr>
          <a:xfrm>
            <a:off x="5908398" y="1687883"/>
            <a:ext cx="47513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4" name="TextBox 43"/>
          <p:cNvSpPr txBox="1"/>
          <p:nvPr/>
        </p:nvSpPr>
        <p:spPr>
          <a:xfrm>
            <a:off x="5015267" y="2243935"/>
            <a:ext cx="61138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t>
            </a:r>
          </a:p>
        </p:txBody>
      </p:sp>
      <p:sp>
        <p:nvSpPr>
          <p:cNvPr id="45" name="TextBox 44"/>
          <p:cNvSpPr txBox="1"/>
          <p:nvPr/>
        </p:nvSpPr>
        <p:spPr>
          <a:xfrm>
            <a:off x="5497531" y="2185842"/>
            <a:ext cx="95571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'hello'</a:t>
            </a:r>
          </a:p>
        </p:txBody>
      </p:sp>
      <p:sp>
        <p:nvSpPr>
          <p:cNvPr id="46" name="TextBox 45"/>
          <p:cNvSpPr txBox="1"/>
          <p:nvPr/>
        </p:nvSpPr>
        <p:spPr>
          <a:xfrm>
            <a:off x="6320893" y="2243934"/>
            <a:ext cx="72519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47" name="TextBox 46"/>
          <p:cNvSpPr txBox="1"/>
          <p:nvPr/>
        </p:nvSpPr>
        <p:spPr>
          <a:xfrm>
            <a:off x="5738524" y="2490952"/>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8" name="TextBox 47"/>
          <p:cNvSpPr txBox="1"/>
          <p:nvPr/>
        </p:nvSpPr>
        <p:spPr>
          <a:xfrm>
            <a:off x="5631188" y="3124748"/>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49" name="TextBox 48"/>
          <p:cNvSpPr txBox="1"/>
          <p:nvPr/>
        </p:nvSpPr>
        <p:spPr>
          <a:xfrm>
            <a:off x="5308118" y="2855449"/>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50" name="TextBox 49"/>
          <p:cNvSpPr txBox="1"/>
          <p:nvPr/>
        </p:nvSpPr>
        <p:spPr>
          <a:xfrm>
            <a:off x="5441683" y="898917"/>
            <a:ext cx="1141979"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string</a:t>
            </a:r>
          </a:p>
        </p:txBody>
      </p:sp>
      <p:sp>
        <p:nvSpPr>
          <p:cNvPr id="51" name="Oval 50"/>
          <p:cNvSpPr/>
          <p:nvPr/>
        </p:nvSpPr>
        <p:spPr bwMode="auto">
          <a:xfrm>
            <a:off x="8455422" y="1851112"/>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p:cNvSpPr txBox="1"/>
          <p:nvPr/>
        </p:nvSpPr>
        <p:spPr>
          <a:xfrm>
            <a:off x="8879932" y="2324557"/>
            <a:ext cx="778098"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true</a:t>
            </a:r>
          </a:p>
        </p:txBody>
      </p:sp>
      <p:sp>
        <p:nvSpPr>
          <p:cNvPr id="53" name="TextBox 52"/>
          <p:cNvSpPr txBox="1"/>
          <p:nvPr/>
        </p:nvSpPr>
        <p:spPr>
          <a:xfrm>
            <a:off x="9675660" y="2449825"/>
            <a:ext cx="8326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false</a:t>
            </a:r>
          </a:p>
        </p:txBody>
      </p:sp>
      <p:sp>
        <p:nvSpPr>
          <p:cNvPr id="58" name="TextBox 57"/>
          <p:cNvSpPr txBox="1"/>
          <p:nvPr/>
        </p:nvSpPr>
        <p:spPr>
          <a:xfrm>
            <a:off x="9298474" y="3438680"/>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59" name="TextBox 58"/>
          <p:cNvSpPr txBox="1"/>
          <p:nvPr/>
        </p:nvSpPr>
        <p:spPr>
          <a:xfrm>
            <a:off x="8975404" y="3169381"/>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60" name="TextBox 59"/>
          <p:cNvSpPr txBox="1"/>
          <p:nvPr/>
        </p:nvSpPr>
        <p:spPr>
          <a:xfrm>
            <a:off x="8939852" y="1212849"/>
            <a:ext cx="148021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78D7"/>
                </a:solidFill>
                <a:effectLst/>
                <a:uLnTx/>
                <a:uFillTx/>
                <a:latin typeface="Segoe UI"/>
                <a:ea typeface="+mn-ea"/>
                <a:cs typeface="+mn-cs"/>
              </a:rPr>
              <a:t>boolean</a:t>
            </a:r>
            <a:endParaRPr kumimoji="0" lang="en-US"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9" name="Oval 28"/>
          <p:cNvSpPr/>
          <p:nvPr/>
        </p:nvSpPr>
        <p:spPr bwMode="auto">
          <a:xfrm>
            <a:off x="421279" y="330950"/>
            <a:ext cx="7178524" cy="5101274"/>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p:cNvSpPr txBox="1"/>
          <p:nvPr/>
        </p:nvSpPr>
        <p:spPr>
          <a:xfrm>
            <a:off x="2786327" y="5511114"/>
            <a:ext cx="2448427"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number | string</a:t>
            </a:r>
          </a:p>
        </p:txBody>
      </p:sp>
    </p:spTree>
    <p:extLst>
      <p:ext uri="{BB962C8B-B14F-4D97-AF65-F5344CB8AC3E}">
        <p14:creationId xmlns:p14="http://schemas.microsoft.com/office/powerpoint/2010/main" val="14881632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Nullable</a:t>
            </a:r>
            <a:r>
              <a:rPr lang="en-US" dirty="0"/>
              <a:t> types</a:t>
            </a:r>
          </a:p>
        </p:txBody>
      </p:sp>
      <p:sp>
        <p:nvSpPr>
          <p:cNvPr id="4" name="Oval 3"/>
          <p:cNvSpPr/>
          <p:nvPr/>
        </p:nvSpPr>
        <p:spPr bwMode="auto">
          <a:xfrm>
            <a:off x="721251" y="1960543"/>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1305804" y="2162083"/>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7" name="TextBox 6"/>
          <p:cNvSpPr txBox="1"/>
          <p:nvPr/>
        </p:nvSpPr>
        <p:spPr>
          <a:xfrm>
            <a:off x="1831895" y="2111246"/>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a:t>
            </a:r>
          </a:p>
        </p:txBody>
      </p:sp>
      <p:sp>
        <p:nvSpPr>
          <p:cNvPr id="8" name="TextBox 7"/>
          <p:cNvSpPr txBox="1"/>
          <p:nvPr/>
        </p:nvSpPr>
        <p:spPr>
          <a:xfrm>
            <a:off x="1006891" y="2667298"/>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a:t>
            </a:r>
          </a:p>
        </p:txBody>
      </p:sp>
      <p:sp>
        <p:nvSpPr>
          <p:cNvPr id="9" name="TextBox 8"/>
          <p:cNvSpPr txBox="1"/>
          <p:nvPr/>
        </p:nvSpPr>
        <p:spPr>
          <a:xfrm>
            <a:off x="1598800" y="2609205"/>
            <a:ext cx="6194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10" name="TextBox 9"/>
          <p:cNvSpPr txBox="1"/>
          <p:nvPr/>
        </p:nvSpPr>
        <p:spPr>
          <a:xfrm>
            <a:off x="2219545" y="2667297"/>
            <a:ext cx="794127"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0.25</a:t>
            </a:r>
          </a:p>
        </p:txBody>
      </p:sp>
      <p:sp>
        <p:nvSpPr>
          <p:cNvPr id="11" name="TextBox 10"/>
          <p:cNvSpPr txBox="1"/>
          <p:nvPr/>
        </p:nvSpPr>
        <p:spPr>
          <a:xfrm>
            <a:off x="1671639" y="2914315"/>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12" name="TextBox 11"/>
          <p:cNvSpPr txBox="1"/>
          <p:nvPr/>
        </p:nvSpPr>
        <p:spPr>
          <a:xfrm>
            <a:off x="1564303" y="3548111"/>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13" name="TextBox 12"/>
          <p:cNvSpPr txBox="1"/>
          <p:nvPr/>
        </p:nvSpPr>
        <p:spPr>
          <a:xfrm>
            <a:off x="1241233" y="3278812"/>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14" name="TextBox 13"/>
          <p:cNvSpPr txBox="1"/>
          <p:nvPr/>
        </p:nvSpPr>
        <p:spPr>
          <a:xfrm>
            <a:off x="1229725" y="1322280"/>
            <a:ext cx="143212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number</a:t>
            </a:r>
          </a:p>
        </p:txBody>
      </p:sp>
      <p:sp>
        <p:nvSpPr>
          <p:cNvPr id="41" name="Oval 40"/>
          <p:cNvSpPr/>
          <p:nvPr/>
        </p:nvSpPr>
        <p:spPr bwMode="auto">
          <a:xfrm>
            <a:off x="4788136" y="1537180"/>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p:cNvSpPr txBox="1"/>
          <p:nvPr/>
        </p:nvSpPr>
        <p:spPr>
          <a:xfrm>
            <a:off x="5323798" y="1738720"/>
            <a:ext cx="5921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a:t>
            </a:r>
          </a:p>
        </p:txBody>
      </p:sp>
      <p:sp>
        <p:nvSpPr>
          <p:cNvPr id="43" name="TextBox 42"/>
          <p:cNvSpPr txBox="1"/>
          <p:nvPr/>
        </p:nvSpPr>
        <p:spPr>
          <a:xfrm>
            <a:off x="5908398" y="1687883"/>
            <a:ext cx="47513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4" name="TextBox 43"/>
          <p:cNvSpPr txBox="1"/>
          <p:nvPr/>
        </p:nvSpPr>
        <p:spPr>
          <a:xfrm>
            <a:off x="5015267" y="2243935"/>
            <a:ext cx="61138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t>
            </a:r>
          </a:p>
        </p:txBody>
      </p:sp>
      <p:sp>
        <p:nvSpPr>
          <p:cNvPr id="45" name="TextBox 44"/>
          <p:cNvSpPr txBox="1"/>
          <p:nvPr/>
        </p:nvSpPr>
        <p:spPr>
          <a:xfrm>
            <a:off x="5497531" y="2185842"/>
            <a:ext cx="95571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'hello'</a:t>
            </a:r>
          </a:p>
        </p:txBody>
      </p:sp>
      <p:sp>
        <p:nvSpPr>
          <p:cNvPr id="46" name="TextBox 45"/>
          <p:cNvSpPr txBox="1"/>
          <p:nvPr/>
        </p:nvSpPr>
        <p:spPr>
          <a:xfrm>
            <a:off x="6320893" y="2243934"/>
            <a:ext cx="72519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47" name="TextBox 46"/>
          <p:cNvSpPr txBox="1"/>
          <p:nvPr/>
        </p:nvSpPr>
        <p:spPr>
          <a:xfrm>
            <a:off x="5738524" y="2490952"/>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8" name="TextBox 47"/>
          <p:cNvSpPr txBox="1"/>
          <p:nvPr/>
        </p:nvSpPr>
        <p:spPr>
          <a:xfrm>
            <a:off x="5631188" y="3124748"/>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49" name="TextBox 48"/>
          <p:cNvSpPr txBox="1"/>
          <p:nvPr/>
        </p:nvSpPr>
        <p:spPr>
          <a:xfrm>
            <a:off x="5308118" y="2855449"/>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50" name="TextBox 49"/>
          <p:cNvSpPr txBox="1"/>
          <p:nvPr/>
        </p:nvSpPr>
        <p:spPr>
          <a:xfrm>
            <a:off x="5441683" y="898917"/>
            <a:ext cx="1141979"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string</a:t>
            </a:r>
          </a:p>
        </p:txBody>
      </p:sp>
      <p:sp>
        <p:nvSpPr>
          <p:cNvPr id="51" name="Oval 50"/>
          <p:cNvSpPr/>
          <p:nvPr/>
        </p:nvSpPr>
        <p:spPr bwMode="auto">
          <a:xfrm>
            <a:off x="8455422" y="1851112"/>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p:cNvSpPr txBox="1"/>
          <p:nvPr/>
        </p:nvSpPr>
        <p:spPr>
          <a:xfrm>
            <a:off x="8879932" y="2324557"/>
            <a:ext cx="778098"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true</a:t>
            </a:r>
          </a:p>
        </p:txBody>
      </p:sp>
      <p:sp>
        <p:nvSpPr>
          <p:cNvPr id="53" name="TextBox 52"/>
          <p:cNvSpPr txBox="1"/>
          <p:nvPr/>
        </p:nvSpPr>
        <p:spPr>
          <a:xfrm>
            <a:off x="9675660" y="2449825"/>
            <a:ext cx="8326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false</a:t>
            </a:r>
          </a:p>
        </p:txBody>
      </p:sp>
      <p:sp>
        <p:nvSpPr>
          <p:cNvPr id="58" name="TextBox 57"/>
          <p:cNvSpPr txBox="1"/>
          <p:nvPr/>
        </p:nvSpPr>
        <p:spPr>
          <a:xfrm>
            <a:off x="9298474" y="3438680"/>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59" name="TextBox 58"/>
          <p:cNvSpPr txBox="1"/>
          <p:nvPr/>
        </p:nvSpPr>
        <p:spPr>
          <a:xfrm>
            <a:off x="8975404" y="3169381"/>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60" name="TextBox 59"/>
          <p:cNvSpPr txBox="1"/>
          <p:nvPr/>
        </p:nvSpPr>
        <p:spPr>
          <a:xfrm>
            <a:off x="8939852" y="1212849"/>
            <a:ext cx="148021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78D7"/>
                </a:solidFill>
                <a:effectLst/>
                <a:uLnTx/>
                <a:uFillTx/>
                <a:latin typeface="Segoe UI"/>
                <a:ea typeface="+mn-ea"/>
                <a:cs typeface="+mn-cs"/>
              </a:rPr>
              <a:t>boolean</a:t>
            </a:r>
            <a:endParaRPr kumimoji="0" lang="en-US" sz="2400" b="0" i="0" u="none" strike="noStrike" kern="120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36743901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a:t>
            </a:r>
            <a:r>
              <a:rPr lang="en-US" dirty="0" err="1"/>
              <a:t>nullable</a:t>
            </a:r>
            <a:r>
              <a:rPr lang="en-US" dirty="0"/>
              <a:t> types</a:t>
            </a:r>
          </a:p>
        </p:txBody>
      </p:sp>
      <p:sp>
        <p:nvSpPr>
          <p:cNvPr id="4" name="Oval 3"/>
          <p:cNvSpPr/>
          <p:nvPr/>
        </p:nvSpPr>
        <p:spPr bwMode="auto">
          <a:xfrm>
            <a:off x="721251" y="1960543"/>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1305804" y="2162083"/>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7" name="TextBox 6"/>
          <p:cNvSpPr txBox="1"/>
          <p:nvPr/>
        </p:nvSpPr>
        <p:spPr>
          <a:xfrm>
            <a:off x="1831895" y="2111246"/>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a:t>
            </a:r>
          </a:p>
        </p:txBody>
      </p:sp>
      <p:sp>
        <p:nvSpPr>
          <p:cNvPr id="8" name="TextBox 7"/>
          <p:cNvSpPr txBox="1"/>
          <p:nvPr/>
        </p:nvSpPr>
        <p:spPr>
          <a:xfrm>
            <a:off x="1006891" y="2667298"/>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a:t>
            </a:r>
          </a:p>
        </p:txBody>
      </p:sp>
      <p:sp>
        <p:nvSpPr>
          <p:cNvPr id="9" name="TextBox 8"/>
          <p:cNvSpPr txBox="1"/>
          <p:nvPr/>
        </p:nvSpPr>
        <p:spPr>
          <a:xfrm>
            <a:off x="1598800" y="2609205"/>
            <a:ext cx="6194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10" name="TextBox 9"/>
          <p:cNvSpPr txBox="1"/>
          <p:nvPr/>
        </p:nvSpPr>
        <p:spPr>
          <a:xfrm>
            <a:off x="2219545" y="2667297"/>
            <a:ext cx="794127"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0.25</a:t>
            </a:r>
          </a:p>
        </p:txBody>
      </p:sp>
      <p:sp>
        <p:nvSpPr>
          <p:cNvPr id="11" name="TextBox 10"/>
          <p:cNvSpPr txBox="1"/>
          <p:nvPr/>
        </p:nvSpPr>
        <p:spPr>
          <a:xfrm>
            <a:off x="1671639" y="2914315"/>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12" name="TextBox 11"/>
          <p:cNvSpPr txBox="1"/>
          <p:nvPr/>
        </p:nvSpPr>
        <p:spPr>
          <a:xfrm>
            <a:off x="1564303" y="3548111"/>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13" name="TextBox 12"/>
          <p:cNvSpPr txBox="1"/>
          <p:nvPr/>
        </p:nvSpPr>
        <p:spPr>
          <a:xfrm>
            <a:off x="1241233" y="3278812"/>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14" name="TextBox 13"/>
          <p:cNvSpPr txBox="1"/>
          <p:nvPr/>
        </p:nvSpPr>
        <p:spPr>
          <a:xfrm>
            <a:off x="1229725" y="1322280"/>
            <a:ext cx="143212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number</a:t>
            </a:r>
          </a:p>
        </p:txBody>
      </p:sp>
      <p:sp>
        <p:nvSpPr>
          <p:cNvPr id="41" name="Oval 40"/>
          <p:cNvSpPr/>
          <p:nvPr/>
        </p:nvSpPr>
        <p:spPr bwMode="auto">
          <a:xfrm>
            <a:off x="4788136" y="1537180"/>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p:cNvSpPr txBox="1"/>
          <p:nvPr/>
        </p:nvSpPr>
        <p:spPr>
          <a:xfrm>
            <a:off x="5323798" y="1738720"/>
            <a:ext cx="5921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a:t>
            </a:r>
          </a:p>
        </p:txBody>
      </p:sp>
      <p:sp>
        <p:nvSpPr>
          <p:cNvPr id="43" name="TextBox 42"/>
          <p:cNvSpPr txBox="1"/>
          <p:nvPr/>
        </p:nvSpPr>
        <p:spPr>
          <a:xfrm>
            <a:off x="5908398" y="1687883"/>
            <a:ext cx="47513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4" name="TextBox 43"/>
          <p:cNvSpPr txBox="1"/>
          <p:nvPr/>
        </p:nvSpPr>
        <p:spPr>
          <a:xfrm>
            <a:off x="5015267" y="2243935"/>
            <a:ext cx="61138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t>
            </a:r>
          </a:p>
        </p:txBody>
      </p:sp>
      <p:sp>
        <p:nvSpPr>
          <p:cNvPr id="45" name="TextBox 44"/>
          <p:cNvSpPr txBox="1"/>
          <p:nvPr/>
        </p:nvSpPr>
        <p:spPr>
          <a:xfrm>
            <a:off x="5497531" y="2185842"/>
            <a:ext cx="95571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'hello'</a:t>
            </a:r>
          </a:p>
        </p:txBody>
      </p:sp>
      <p:sp>
        <p:nvSpPr>
          <p:cNvPr id="46" name="TextBox 45"/>
          <p:cNvSpPr txBox="1"/>
          <p:nvPr/>
        </p:nvSpPr>
        <p:spPr>
          <a:xfrm>
            <a:off x="6320893" y="2243934"/>
            <a:ext cx="72519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47" name="TextBox 46"/>
          <p:cNvSpPr txBox="1"/>
          <p:nvPr/>
        </p:nvSpPr>
        <p:spPr>
          <a:xfrm>
            <a:off x="5738524" y="2490952"/>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8" name="TextBox 47"/>
          <p:cNvSpPr txBox="1"/>
          <p:nvPr/>
        </p:nvSpPr>
        <p:spPr>
          <a:xfrm>
            <a:off x="5631188" y="3124748"/>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49" name="TextBox 48"/>
          <p:cNvSpPr txBox="1"/>
          <p:nvPr/>
        </p:nvSpPr>
        <p:spPr>
          <a:xfrm>
            <a:off x="5308118" y="2855449"/>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50" name="TextBox 49"/>
          <p:cNvSpPr txBox="1"/>
          <p:nvPr/>
        </p:nvSpPr>
        <p:spPr>
          <a:xfrm>
            <a:off x="5441683" y="898917"/>
            <a:ext cx="1141979"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string</a:t>
            </a:r>
          </a:p>
        </p:txBody>
      </p:sp>
      <p:sp>
        <p:nvSpPr>
          <p:cNvPr id="51" name="Oval 50"/>
          <p:cNvSpPr/>
          <p:nvPr/>
        </p:nvSpPr>
        <p:spPr bwMode="auto">
          <a:xfrm>
            <a:off x="8455422" y="1851112"/>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p:cNvSpPr txBox="1"/>
          <p:nvPr/>
        </p:nvSpPr>
        <p:spPr>
          <a:xfrm>
            <a:off x="8879932" y="2324557"/>
            <a:ext cx="778098"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true</a:t>
            </a:r>
          </a:p>
        </p:txBody>
      </p:sp>
      <p:sp>
        <p:nvSpPr>
          <p:cNvPr id="53" name="TextBox 52"/>
          <p:cNvSpPr txBox="1"/>
          <p:nvPr/>
        </p:nvSpPr>
        <p:spPr>
          <a:xfrm>
            <a:off x="9675660" y="2449825"/>
            <a:ext cx="8326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false</a:t>
            </a:r>
          </a:p>
        </p:txBody>
      </p:sp>
      <p:sp>
        <p:nvSpPr>
          <p:cNvPr id="58" name="TextBox 57"/>
          <p:cNvSpPr txBox="1"/>
          <p:nvPr/>
        </p:nvSpPr>
        <p:spPr>
          <a:xfrm>
            <a:off x="9298474" y="3438680"/>
            <a:ext cx="74122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59" name="TextBox 58"/>
          <p:cNvSpPr txBox="1"/>
          <p:nvPr/>
        </p:nvSpPr>
        <p:spPr>
          <a:xfrm>
            <a:off x="8975404" y="3169381"/>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60" name="TextBox 59"/>
          <p:cNvSpPr txBox="1"/>
          <p:nvPr/>
        </p:nvSpPr>
        <p:spPr>
          <a:xfrm>
            <a:off x="8939852" y="1212849"/>
            <a:ext cx="148021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78D7"/>
                </a:solidFill>
                <a:effectLst/>
                <a:uLnTx/>
                <a:uFillTx/>
                <a:latin typeface="Segoe UI"/>
                <a:ea typeface="+mn-ea"/>
                <a:cs typeface="+mn-cs"/>
              </a:rPr>
              <a:t>boolean</a:t>
            </a:r>
            <a:endParaRPr kumimoji="0" lang="en-US" sz="2400" b="0" i="0" u="none" strike="noStrike" kern="1200" cap="none" spc="0" normalizeH="0" baseline="0" noProof="0" dirty="0">
              <a:ln>
                <a:noFill/>
              </a:ln>
              <a:solidFill>
                <a:srgbClr val="0078D7"/>
              </a:solidFill>
              <a:effectLst/>
              <a:uLnTx/>
              <a:uFillTx/>
              <a:latin typeface="Segoe UI"/>
              <a:ea typeface="+mn-ea"/>
              <a:cs typeface="+mn-cs"/>
            </a:endParaRPr>
          </a:p>
        </p:txBody>
      </p:sp>
      <p:grpSp>
        <p:nvGrpSpPr>
          <p:cNvPr id="16" name="Group 15"/>
          <p:cNvGrpSpPr/>
          <p:nvPr/>
        </p:nvGrpSpPr>
        <p:grpSpPr>
          <a:xfrm>
            <a:off x="1369989" y="3139562"/>
            <a:ext cx="1143000" cy="1143000"/>
            <a:chOff x="3475038" y="4144962"/>
            <a:chExt cx="1143000" cy="1143000"/>
          </a:xfrm>
        </p:grpSpPr>
        <p:cxnSp>
          <p:nvCxnSpPr>
            <p:cNvPr id="5" name="Straight Connector 4"/>
            <p:cNvCxnSpPr/>
            <p:nvPr/>
          </p:nvCxnSpPr>
          <p:spPr>
            <a:xfrm rot="2700000">
              <a:off x="3475037"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8900000">
              <a:off x="3475038"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5402273" y="2722207"/>
            <a:ext cx="1143000" cy="1143000"/>
            <a:chOff x="3475038" y="4144962"/>
            <a:chExt cx="1143000" cy="1143000"/>
          </a:xfrm>
        </p:grpSpPr>
        <p:cxnSp>
          <p:nvCxnSpPr>
            <p:cNvPr id="35" name="Straight Connector 34"/>
            <p:cNvCxnSpPr/>
            <p:nvPr/>
          </p:nvCxnSpPr>
          <p:spPr>
            <a:xfrm rot="2700000">
              <a:off x="3475037"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8900000">
              <a:off x="3475038"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a:off x="9097588" y="3035717"/>
            <a:ext cx="1143000" cy="1143000"/>
            <a:chOff x="3475038" y="4144962"/>
            <a:chExt cx="1143000" cy="1143000"/>
          </a:xfrm>
        </p:grpSpPr>
        <p:cxnSp>
          <p:nvCxnSpPr>
            <p:cNvPr id="38" name="Straight Connector 37"/>
            <p:cNvCxnSpPr/>
            <p:nvPr/>
          </p:nvCxnSpPr>
          <p:spPr>
            <a:xfrm rot="2700000">
              <a:off x="3475037"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18900000">
              <a:off x="3475038" y="4716462"/>
              <a:ext cx="1143000" cy="0"/>
            </a:xfrm>
            <a:prstGeom prst="line">
              <a:avLst/>
            </a:prstGeom>
            <a:ln w="1016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12878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a:t>
            </a:r>
            <a:r>
              <a:rPr lang="en-US" dirty="0" err="1"/>
              <a:t>nullable</a:t>
            </a:r>
            <a:r>
              <a:rPr lang="en-US" dirty="0"/>
              <a:t> types</a:t>
            </a:r>
          </a:p>
        </p:txBody>
      </p:sp>
      <p:sp>
        <p:nvSpPr>
          <p:cNvPr id="4" name="Oval 3"/>
          <p:cNvSpPr/>
          <p:nvPr/>
        </p:nvSpPr>
        <p:spPr bwMode="auto">
          <a:xfrm>
            <a:off x="721251" y="1960543"/>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1305804" y="2162083"/>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7" name="TextBox 6"/>
          <p:cNvSpPr txBox="1"/>
          <p:nvPr/>
        </p:nvSpPr>
        <p:spPr>
          <a:xfrm>
            <a:off x="1831895" y="2111246"/>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a:t>
            </a:r>
          </a:p>
        </p:txBody>
      </p:sp>
      <p:sp>
        <p:nvSpPr>
          <p:cNvPr id="8" name="TextBox 7"/>
          <p:cNvSpPr txBox="1"/>
          <p:nvPr/>
        </p:nvSpPr>
        <p:spPr>
          <a:xfrm>
            <a:off x="1006891" y="2667298"/>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a:t>
            </a:r>
          </a:p>
        </p:txBody>
      </p:sp>
      <p:sp>
        <p:nvSpPr>
          <p:cNvPr id="9" name="TextBox 8"/>
          <p:cNvSpPr txBox="1"/>
          <p:nvPr/>
        </p:nvSpPr>
        <p:spPr>
          <a:xfrm>
            <a:off x="1598800" y="2609205"/>
            <a:ext cx="6194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10" name="TextBox 9"/>
          <p:cNvSpPr txBox="1"/>
          <p:nvPr/>
        </p:nvSpPr>
        <p:spPr>
          <a:xfrm>
            <a:off x="2219545" y="2667297"/>
            <a:ext cx="794127"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0.25</a:t>
            </a:r>
          </a:p>
        </p:txBody>
      </p:sp>
      <p:sp>
        <p:nvSpPr>
          <p:cNvPr id="11" name="TextBox 10"/>
          <p:cNvSpPr txBox="1"/>
          <p:nvPr/>
        </p:nvSpPr>
        <p:spPr>
          <a:xfrm>
            <a:off x="1671639" y="2914315"/>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14" name="TextBox 13"/>
          <p:cNvSpPr txBox="1"/>
          <p:nvPr/>
        </p:nvSpPr>
        <p:spPr>
          <a:xfrm>
            <a:off x="1229725" y="1322280"/>
            <a:ext cx="143212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number</a:t>
            </a:r>
          </a:p>
        </p:txBody>
      </p:sp>
      <p:sp>
        <p:nvSpPr>
          <p:cNvPr id="41" name="Oval 40"/>
          <p:cNvSpPr/>
          <p:nvPr/>
        </p:nvSpPr>
        <p:spPr bwMode="auto">
          <a:xfrm>
            <a:off x="4788136" y="1537180"/>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p:cNvSpPr txBox="1"/>
          <p:nvPr/>
        </p:nvSpPr>
        <p:spPr>
          <a:xfrm>
            <a:off x="5323798" y="1738720"/>
            <a:ext cx="5921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a:t>
            </a:r>
          </a:p>
        </p:txBody>
      </p:sp>
      <p:sp>
        <p:nvSpPr>
          <p:cNvPr id="43" name="TextBox 42"/>
          <p:cNvSpPr txBox="1"/>
          <p:nvPr/>
        </p:nvSpPr>
        <p:spPr>
          <a:xfrm>
            <a:off x="5908398" y="1687883"/>
            <a:ext cx="47513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4" name="TextBox 43"/>
          <p:cNvSpPr txBox="1"/>
          <p:nvPr/>
        </p:nvSpPr>
        <p:spPr>
          <a:xfrm>
            <a:off x="5015267" y="2243935"/>
            <a:ext cx="61138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t>
            </a:r>
          </a:p>
        </p:txBody>
      </p:sp>
      <p:sp>
        <p:nvSpPr>
          <p:cNvPr id="45" name="TextBox 44"/>
          <p:cNvSpPr txBox="1"/>
          <p:nvPr/>
        </p:nvSpPr>
        <p:spPr>
          <a:xfrm>
            <a:off x="5497531" y="2185842"/>
            <a:ext cx="95571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'hello'</a:t>
            </a:r>
          </a:p>
        </p:txBody>
      </p:sp>
      <p:sp>
        <p:nvSpPr>
          <p:cNvPr id="46" name="TextBox 45"/>
          <p:cNvSpPr txBox="1"/>
          <p:nvPr/>
        </p:nvSpPr>
        <p:spPr>
          <a:xfrm>
            <a:off x="6320893" y="2243934"/>
            <a:ext cx="72519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47" name="TextBox 46"/>
          <p:cNvSpPr txBox="1"/>
          <p:nvPr/>
        </p:nvSpPr>
        <p:spPr>
          <a:xfrm>
            <a:off x="5738524" y="2490952"/>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50" name="TextBox 49"/>
          <p:cNvSpPr txBox="1"/>
          <p:nvPr/>
        </p:nvSpPr>
        <p:spPr>
          <a:xfrm>
            <a:off x="5441683" y="898917"/>
            <a:ext cx="1141979"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string</a:t>
            </a:r>
          </a:p>
        </p:txBody>
      </p:sp>
      <p:sp>
        <p:nvSpPr>
          <p:cNvPr id="51" name="Oval 50"/>
          <p:cNvSpPr/>
          <p:nvPr/>
        </p:nvSpPr>
        <p:spPr bwMode="auto">
          <a:xfrm>
            <a:off x="8455422" y="1851112"/>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TextBox 51"/>
          <p:cNvSpPr txBox="1"/>
          <p:nvPr/>
        </p:nvSpPr>
        <p:spPr>
          <a:xfrm>
            <a:off x="8879932" y="2324557"/>
            <a:ext cx="778098"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true</a:t>
            </a:r>
          </a:p>
        </p:txBody>
      </p:sp>
      <p:sp>
        <p:nvSpPr>
          <p:cNvPr id="53" name="TextBox 52"/>
          <p:cNvSpPr txBox="1"/>
          <p:nvPr/>
        </p:nvSpPr>
        <p:spPr>
          <a:xfrm>
            <a:off x="9675660" y="2449825"/>
            <a:ext cx="8326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false</a:t>
            </a:r>
          </a:p>
        </p:txBody>
      </p:sp>
      <p:sp>
        <p:nvSpPr>
          <p:cNvPr id="60" name="TextBox 59"/>
          <p:cNvSpPr txBox="1"/>
          <p:nvPr/>
        </p:nvSpPr>
        <p:spPr>
          <a:xfrm>
            <a:off x="8939852" y="1212849"/>
            <a:ext cx="148021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78D7"/>
                </a:solidFill>
                <a:effectLst/>
                <a:uLnTx/>
                <a:uFillTx/>
                <a:latin typeface="Segoe UI"/>
                <a:ea typeface="+mn-ea"/>
                <a:cs typeface="+mn-cs"/>
              </a:rPr>
              <a:t>boolean</a:t>
            </a:r>
            <a:endParaRPr kumimoji="0" lang="en-US"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38" name="Oval 37"/>
          <p:cNvSpPr/>
          <p:nvPr/>
        </p:nvSpPr>
        <p:spPr bwMode="auto">
          <a:xfrm>
            <a:off x="2799433" y="4307776"/>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p:cNvSpPr txBox="1"/>
          <p:nvPr/>
        </p:nvSpPr>
        <p:spPr>
          <a:xfrm>
            <a:off x="3319640" y="5103101"/>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63" name="TextBox 62"/>
          <p:cNvSpPr txBox="1"/>
          <p:nvPr/>
        </p:nvSpPr>
        <p:spPr>
          <a:xfrm>
            <a:off x="3150013" y="3669513"/>
            <a:ext cx="174791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undefined</a:t>
            </a:r>
          </a:p>
        </p:txBody>
      </p:sp>
      <p:sp>
        <p:nvSpPr>
          <p:cNvPr id="64" name="Oval 63"/>
          <p:cNvSpPr/>
          <p:nvPr/>
        </p:nvSpPr>
        <p:spPr bwMode="auto">
          <a:xfrm>
            <a:off x="6430983" y="4182087"/>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p:cNvSpPr txBox="1"/>
          <p:nvPr/>
        </p:nvSpPr>
        <p:spPr>
          <a:xfrm>
            <a:off x="7280606" y="4977412"/>
            <a:ext cx="74123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66" name="TextBox 65"/>
          <p:cNvSpPr txBox="1"/>
          <p:nvPr/>
        </p:nvSpPr>
        <p:spPr>
          <a:xfrm>
            <a:off x="7220785" y="3543824"/>
            <a:ext cx="86947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null</a:t>
            </a:r>
          </a:p>
        </p:txBody>
      </p:sp>
    </p:spTree>
    <p:extLst>
      <p:ext uri="{BB962C8B-B14F-4D97-AF65-F5344CB8AC3E}">
        <p14:creationId xmlns:p14="http://schemas.microsoft.com/office/powerpoint/2010/main" val="20837081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a:t>
            </a:r>
            <a:r>
              <a:rPr lang="en-US" dirty="0" err="1"/>
              <a:t>nullable</a:t>
            </a:r>
            <a:r>
              <a:rPr lang="en-US" dirty="0"/>
              <a:t> types</a:t>
            </a:r>
          </a:p>
        </p:txBody>
      </p:sp>
      <p:sp>
        <p:nvSpPr>
          <p:cNvPr id="4" name="Oval 3"/>
          <p:cNvSpPr/>
          <p:nvPr/>
        </p:nvSpPr>
        <p:spPr bwMode="auto">
          <a:xfrm>
            <a:off x="721251" y="1960543"/>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p:cNvSpPr txBox="1"/>
          <p:nvPr/>
        </p:nvSpPr>
        <p:spPr>
          <a:xfrm>
            <a:off x="1305804" y="2162083"/>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a:t>
            </a:r>
          </a:p>
        </p:txBody>
      </p:sp>
      <p:sp>
        <p:nvSpPr>
          <p:cNvPr id="7" name="TextBox 6"/>
          <p:cNvSpPr txBox="1"/>
          <p:nvPr/>
        </p:nvSpPr>
        <p:spPr>
          <a:xfrm>
            <a:off x="1831895" y="2111246"/>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1</a:t>
            </a:r>
          </a:p>
        </p:txBody>
      </p:sp>
      <p:sp>
        <p:nvSpPr>
          <p:cNvPr id="8" name="TextBox 7"/>
          <p:cNvSpPr txBox="1"/>
          <p:nvPr/>
        </p:nvSpPr>
        <p:spPr>
          <a:xfrm>
            <a:off x="1006891" y="2667298"/>
            <a:ext cx="49436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2</a:t>
            </a:r>
          </a:p>
        </p:txBody>
      </p:sp>
      <p:sp>
        <p:nvSpPr>
          <p:cNvPr id="9" name="TextBox 8"/>
          <p:cNvSpPr txBox="1"/>
          <p:nvPr/>
        </p:nvSpPr>
        <p:spPr>
          <a:xfrm>
            <a:off x="1598800" y="2609205"/>
            <a:ext cx="61940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10" name="TextBox 9"/>
          <p:cNvSpPr txBox="1"/>
          <p:nvPr/>
        </p:nvSpPr>
        <p:spPr>
          <a:xfrm>
            <a:off x="2219545" y="2667297"/>
            <a:ext cx="794127"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0.25</a:t>
            </a:r>
          </a:p>
        </p:txBody>
      </p:sp>
      <p:sp>
        <p:nvSpPr>
          <p:cNvPr id="11" name="TextBox 10"/>
          <p:cNvSpPr txBox="1"/>
          <p:nvPr/>
        </p:nvSpPr>
        <p:spPr>
          <a:xfrm>
            <a:off x="1671639" y="2914315"/>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14" name="TextBox 13"/>
          <p:cNvSpPr txBox="1"/>
          <p:nvPr/>
        </p:nvSpPr>
        <p:spPr>
          <a:xfrm>
            <a:off x="1229725" y="1322280"/>
            <a:ext cx="1432123"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number</a:t>
            </a:r>
          </a:p>
        </p:txBody>
      </p:sp>
      <p:sp>
        <p:nvSpPr>
          <p:cNvPr id="38" name="Oval 37"/>
          <p:cNvSpPr/>
          <p:nvPr/>
        </p:nvSpPr>
        <p:spPr bwMode="auto">
          <a:xfrm>
            <a:off x="2799433" y="4307776"/>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p:cNvSpPr txBox="1"/>
          <p:nvPr/>
        </p:nvSpPr>
        <p:spPr>
          <a:xfrm>
            <a:off x="3319640" y="5103101"/>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63" name="TextBox 62"/>
          <p:cNvSpPr txBox="1"/>
          <p:nvPr/>
        </p:nvSpPr>
        <p:spPr>
          <a:xfrm>
            <a:off x="3150013" y="3669513"/>
            <a:ext cx="174791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undefined</a:t>
            </a:r>
          </a:p>
        </p:txBody>
      </p:sp>
      <p:sp>
        <p:nvSpPr>
          <p:cNvPr id="29" name="Oval 28"/>
          <p:cNvSpPr/>
          <p:nvPr/>
        </p:nvSpPr>
        <p:spPr bwMode="auto">
          <a:xfrm rot="18895664">
            <a:off x="581971" y="720374"/>
            <a:ext cx="5039543" cy="6526139"/>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p:cNvSpPr txBox="1"/>
          <p:nvPr/>
        </p:nvSpPr>
        <p:spPr>
          <a:xfrm>
            <a:off x="4910097" y="1646611"/>
            <a:ext cx="3054362"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number | undefined</a:t>
            </a:r>
          </a:p>
        </p:txBody>
      </p:sp>
    </p:spTree>
    <p:extLst>
      <p:ext uri="{BB962C8B-B14F-4D97-AF65-F5344CB8AC3E}">
        <p14:creationId xmlns:p14="http://schemas.microsoft.com/office/powerpoint/2010/main" val="31838546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Why </a:t>
            </a:r>
            <a:r>
              <a:rPr lang="en-US" dirty="0" err="1"/>
              <a:t>TypeScript</a:t>
            </a:r>
            <a:r>
              <a:rPr lang="en-US" dirty="0"/>
              <a:t>?</a:t>
            </a:r>
          </a:p>
        </p:txBody>
      </p:sp>
    </p:spTree>
    <p:extLst>
      <p:ext uri="{BB962C8B-B14F-4D97-AF65-F5344CB8AC3E}">
        <p14:creationId xmlns:p14="http://schemas.microsoft.com/office/powerpoint/2010/main" val="30413244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a:t>
            </a:r>
            <a:r>
              <a:rPr lang="en-US" dirty="0" err="1"/>
              <a:t>nullable</a:t>
            </a:r>
            <a:r>
              <a:rPr lang="en-US" dirty="0"/>
              <a:t> types</a:t>
            </a:r>
          </a:p>
        </p:txBody>
      </p:sp>
      <p:sp>
        <p:nvSpPr>
          <p:cNvPr id="41" name="Oval 40"/>
          <p:cNvSpPr/>
          <p:nvPr/>
        </p:nvSpPr>
        <p:spPr bwMode="auto">
          <a:xfrm>
            <a:off x="4808748" y="1716230"/>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p:cNvSpPr txBox="1"/>
          <p:nvPr/>
        </p:nvSpPr>
        <p:spPr>
          <a:xfrm>
            <a:off x="5344410" y="1917770"/>
            <a:ext cx="5921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a:t>
            </a:r>
          </a:p>
        </p:txBody>
      </p:sp>
      <p:sp>
        <p:nvSpPr>
          <p:cNvPr id="43" name="TextBox 42"/>
          <p:cNvSpPr txBox="1"/>
          <p:nvPr/>
        </p:nvSpPr>
        <p:spPr>
          <a:xfrm>
            <a:off x="5929010" y="1866933"/>
            <a:ext cx="47513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44" name="TextBox 43"/>
          <p:cNvSpPr txBox="1"/>
          <p:nvPr/>
        </p:nvSpPr>
        <p:spPr>
          <a:xfrm>
            <a:off x="5035879" y="2422985"/>
            <a:ext cx="61138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a:t>
            </a:r>
          </a:p>
        </p:txBody>
      </p:sp>
      <p:sp>
        <p:nvSpPr>
          <p:cNvPr id="45" name="TextBox 44"/>
          <p:cNvSpPr txBox="1"/>
          <p:nvPr/>
        </p:nvSpPr>
        <p:spPr>
          <a:xfrm>
            <a:off x="5518143" y="2364892"/>
            <a:ext cx="955711"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'hello'</a:t>
            </a:r>
          </a:p>
        </p:txBody>
      </p:sp>
      <p:sp>
        <p:nvSpPr>
          <p:cNvPr id="46" name="TextBox 45"/>
          <p:cNvSpPr txBox="1"/>
          <p:nvPr/>
        </p:nvSpPr>
        <p:spPr>
          <a:xfrm>
            <a:off x="6341505" y="2422984"/>
            <a:ext cx="725199"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'42'</a:t>
            </a:r>
          </a:p>
        </p:txBody>
      </p:sp>
      <p:sp>
        <p:nvSpPr>
          <p:cNvPr id="47" name="TextBox 46"/>
          <p:cNvSpPr txBox="1"/>
          <p:nvPr/>
        </p:nvSpPr>
        <p:spPr>
          <a:xfrm>
            <a:off x="5759136" y="2670002"/>
            <a:ext cx="53925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
        <p:nvSpPr>
          <p:cNvPr id="50" name="TextBox 49"/>
          <p:cNvSpPr txBox="1"/>
          <p:nvPr/>
        </p:nvSpPr>
        <p:spPr>
          <a:xfrm>
            <a:off x="5462295" y="1077967"/>
            <a:ext cx="1141979"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string</a:t>
            </a:r>
          </a:p>
        </p:txBody>
      </p:sp>
      <p:sp>
        <p:nvSpPr>
          <p:cNvPr id="38" name="Oval 37"/>
          <p:cNvSpPr/>
          <p:nvPr/>
        </p:nvSpPr>
        <p:spPr bwMode="auto">
          <a:xfrm>
            <a:off x="2799433" y="4307776"/>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p:cNvSpPr txBox="1"/>
          <p:nvPr/>
        </p:nvSpPr>
        <p:spPr>
          <a:xfrm>
            <a:off x="3319640" y="5103101"/>
            <a:ext cx="1400062"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undefined</a:t>
            </a:r>
          </a:p>
        </p:txBody>
      </p:sp>
      <p:sp>
        <p:nvSpPr>
          <p:cNvPr id="63" name="TextBox 62"/>
          <p:cNvSpPr txBox="1"/>
          <p:nvPr/>
        </p:nvSpPr>
        <p:spPr>
          <a:xfrm>
            <a:off x="3150013" y="3669513"/>
            <a:ext cx="174791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undefined</a:t>
            </a:r>
          </a:p>
        </p:txBody>
      </p:sp>
      <p:sp>
        <p:nvSpPr>
          <p:cNvPr id="64" name="Oval 63"/>
          <p:cNvSpPr/>
          <p:nvPr/>
        </p:nvSpPr>
        <p:spPr bwMode="auto">
          <a:xfrm>
            <a:off x="6430983" y="4182087"/>
            <a:ext cx="2440477" cy="2135417"/>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p:cNvSpPr txBox="1"/>
          <p:nvPr/>
        </p:nvSpPr>
        <p:spPr>
          <a:xfrm>
            <a:off x="7280606" y="4977412"/>
            <a:ext cx="741230"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null</a:t>
            </a:r>
          </a:p>
        </p:txBody>
      </p:sp>
      <p:sp>
        <p:nvSpPr>
          <p:cNvPr id="66" name="TextBox 65"/>
          <p:cNvSpPr txBox="1"/>
          <p:nvPr/>
        </p:nvSpPr>
        <p:spPr>
          <a:xfrm>
            <a:off x="7220785" y="3543824"/>
            <a:ext cx="86947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null</a:t>
            </a:r>
          </a:p>
        </p:txBody>
      </p:sp>
      <p:sp>
        <p:nvSpPr>
          <p:cNvPr id="29" name="Oval 28"/>
          <p:cNvSpPr/>
          <p:nvPr/>
        </p:nvSpPr>
        <p:spPr bwMode="auto">
          <a:xfrm>
            <a:off x="1798637" y="1090501"/>
            <a:ext cx="8077200" cy="6015532"/>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p:cNvSpPr txBox="1"/>
          <p:nvPr/>
        </p:nvSpPr>
        <p:spPr>
          <a:xfrm>
            <a:off x="7663139" y="754061"/>
            <a:ext cx="3508012"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string | null | undefined</a:t>
            </a:r>
          </a:p>
        </p:txBody>
      </p:sp>
    </p:spTree>
    <p:extLst>
      <p:ext uri="{BB962C8B-B14F-4D97-AF65-F5344CB8AC3E}">
        <p14:creationId xmlns:p14="http://schemas.microsoft.com/office/powerpoint/2010/main" val="29121473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endParaRPr lang="en-GB" dirty="0"/>
          </a:p>
        </p:txBody>
      </p:sp>
    </p:spTree>
    <p:extLst>
      <p:ext uri="{BB962C8B-B14F-4D97-AF65-F5344CB8AC3E}">
        <p14:creationId xmlns:p14="http://schemas.microsoft.com/office/powerpoint/2010/main" val="260384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TypeScript tools</a:t>
            </a:r>
          </a:p>
        </p:txBody>
      </p:sp>
      <p:pic>
        <p:nvPicPr>
          <p:cNvPr id="3" name="Picture 7" descr="https://upload.wikimedia.org/wikipedia/commons/thumb/e/e4/Visual_Studio_2013_Logo.svg/990px-Visual_Studio_2013_Logo.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837" y="1744662"/>
            <a:ext cx="1252389" cy="12954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106096" y="4259262"/>
            <a:ext cx="1259130" cy="1259130"/>
          </a:xfrm>
          <a:prstGeom prst="rect">
            <a:avLst/>
          </a:prstGeom>
        </p:spPr>
      </p:pic>
      <p:pic>
        <p:nvPicPr>
          <p:cNvPr id="5" name="Picture 9" descr="http://static.grayghostvisuals.com/imgblog/st2-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8289" y="1858962"/>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https://upload.wikimedia.org/wikipedia/commons/thumb/8/80/Atom_editor_logo.svg/1118px-Atom_editor_logo.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8152" y="1978598"/>
            <a:ext cx="903492" cy="8275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clrChange>
              <a:clrFrom>
                <a:srgbClr val="FFFFFF"/>
              </a:clrFrom>
              <a:clrTo>
                <a:srgbClr val="FFFFFF">
                  <a:alpha val="0"/>
                </a:srgbClr>
              </a:clrTo>
            </a:clrChange>
          </a:blip>
          <a:stretch>
            <a:fillRect/>
          </a:stretch>
        </p:blipFill>
        <p:spPr>
          <a:xfrm>
            <a:off x="4155056" y="4349695"/>
            <a:ext cx="1104778" cy="1078263"/>
          </a:xfrm>
          <a:prstGeom prst="rect">
            <a:avLst/>
          </a:prstGeom>
        </p:spPr>
      </p:pic>
      <p:pic>
        <p:nvPicPr>
          <p:cNvPr id="8" name="Picture 16" descr="http://s27.postimg.org/fgvlqyyb7/webstorm_logo_400x400.pn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44707" y="1936657"/>
            <a:ext cx="911407" cy="9114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https://upload.wikimedia.org/wikipedia/commons/thumb/9/9f/Vimlogo.svg/605px-Vimlogo.svg.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72171" y="4459878"/>
            <a:ext cx="856477" cy="8578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0" descr="http://codesters.org/media/topics/emacs.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9664" y="4422487"/>
            <a:ext cx="932677" cy="9326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94277" y="3104896"/>
            <a:ext cx="1682768"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Visual Studio</a:t>
            </a:r>
          </a:p>
        </p:txBody>
      </p:sp>
      <p:sp>
        <p:nvSpPr>
          <p:cNvPr id="12" name="TextBox 11"/>
          <p:cNvSpPr txBox="1"/>
          <p:nvPr/>
        </p:nvSpPr>
        <p:spPr>
          <a:xfrm>
            <a:off x="3874895" y="3104895"/>
            <a:ext cx="1653593"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Sublime Text</a:t>
            </a:r>
          </a:p>
        </p:txBody>
      </p:sp>
      <p:sp>
        <p:nvSpPr>
          <p:cNvPr id="13" name="TextBox 12"/>
          <p:cNvSpPr txBox="1"/>
          <p:nvPr/>
        </p:nvSpPr>
        <p:spPr>
          <a:xfrm>
            <a:off x="7027112" y="3104894"/>
            <a:ext cx="925574"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Atom</a:t>
            </a:r>
          </a:p>
        </p:txBody>
      </p:sp>
      <p:sp>
        <p:nvSpPr>
          <p:cNvPr id="14" name="TextBox 13"/>
          <p:cNvSpPr txBox="1"/>
          <p:nvPr/>
        </p:nvSpPr>
        <p:spPr>
          <a:xfrm>
            <a:off x="9479124" y="3104893"/>
            <a:ext cx="1442574"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WebStorm</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5" name="TextBox 14"/>
          <p:cNvSpPr txBox="1"/>
          <p:nvPr/>
        </p:nvSpPr>
        <p:spPr>
          <a:xfrm>
            <a:off x="596120" y="5553228"/>
            <a:ext cx="227908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Visual Studio Code</a:t>
            </a:r>
          </a:p>
        </p:txBody>
      </p:sp>
      <p:sp>
        <p:nvSpPr>
          <p:cNvPr id="16" name="TextBox 15"/>
          <p:cNvSpPr txBox="1"/>
          <p:nvPr/>
        </p:nvSpPr>
        <p:spPr>
          <a:xfrm>
            <a:off x="4171575" y="5550828"/>
            <a:ext cx="1060226"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Eclipse</a:t>
            </a:r>
          </a:p>
        </p:txBody>
      </p:sp>
      <p:sp>
        <p:nvSpPr>
          <p:cNvPr id="17" name="TextBox 16"/>
          <p:cNvSpPr txBox="1"/>
          <p:nvPr/>
        </p:nvSpPr>
        <p:spPr>
          <a:xfrm>
            <a:off x="7012340" y="5547985"/>
            <a:ext cx="1007327"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Emacs</a:t>
            </a:r>
            <a:endPar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8" name="TextBox 17"/>
          <p:cNvSpPr txBox="1"/>
          <p:nvPr/>
        </p:nvSpPr>
        <p:spPr>
          <a:xfrm>
            <a:off x="9816971" y="5547985"/>
            <a:ext cx="766877"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Vim</a:t>
            </a:r>
          </a:p>
        </p:txBody>
      </p:sp>
    </p:spTree>
    <p:extLst>
      <p:ext uri="{BB962C8B-B14F-4D97-AF65-F5344CB8AC3E}">
        <p14:creationId xmlns:p14="http://schemas.microsoft.com/office/powerpoint/2010/main" val="7429655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96862"/>
            <a:ext cx="11889564" cy="917575"/>
          </a:xfrm>
        </p:spPr>
        <p:txBody>
          <a:bodyPr/>
          <a:lstStyle/>
          <a:p>
            <a:r>
              <a:rPr lang="en-US" dirty="0"/>
              <a:t>TypeScript adoption</a:t>
            </a: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503237" y="1592262"/>
            <a:ext cx="11430000" cy="4734774"/>
          </a:xfrm>
          <a:prstGeom prst="rect">
            <a:avLst/>
          </a:prstGeom>
          <a:ln>
            <a:solidFill>
              <a:schemeClr val="bg1">
                <a:lumMod val="85000"/>
              </a:schemeClr>
            </a:solidFill>
          </a:ln>
        </p:spPr>
      </p:pic>
    </p:spTree>
    <p:extLst>
      <p:ext uri="{BB962C8B-B14F-4D97-AF65-F5344CB8AC3E}">
        <p14:creationId xmlns:p14="http://schemas.microsoft.com/office/powerpoint/2010/main" val="26421667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http://www.typescriptlang.org/content/images/logos/asana/asana_logo_highr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830" y="1942805"/>
            <a:ext cx="1639930" cy="2878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https://upload.wikimedia.org/wikipedia/commons/thumb/e/e9/Ericsson_logo.svg/1135px-Ericsson_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166" y="1611031"/>
            <a:ext cx="1077313" cy="97195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clrChange>
              <a:clrFrom>
                <a:srgbClr val="FFFFFF"/>
              </a:clrFrom>
              <a:clrTo>
                <a:srgbClr val="FFFFFF">
                  <a:alpha val="0"/>
                </a:srgbClr>
              </a:clrTo>
            </a:clrChange>
          </a:blip>
          <a:stretch>
            <a:fillRect/>
          </a:stretch>
        </p:blipFill>
        <p:spPr>
          <a:xfrm>
            <a:off x="8010048" y="2671321"/>
            <a:ext cx="1013458" cy="892705"/>
          </a:xfrm>
          <a:prstGeom prst="rect">
            <a:avLst/>
          </a:prstGeom>
        </p:spPr>
      </p:pic>
      <p:pic>
        <p:nvPicPr>
          <p:cNvPr id="12" name="Picture 11"/>
          <p:cNvPicPr>
            <a:picLocks noChangeAspect="1"/>
          </p:cNvPicPr>
          <p:nvPr/>
        </p:nvPicPr>
        <p:blipFill>
          <a:blip r:embed="rId6"/>
          <a:stretch>
            <a:fillRect/>
          </a:stretch>
        </p:blipFill>
        <p:spPr>
          <a:xfrm>
            <a:off x="774993" y="5871006"/>
            <a:ext cx="1583606" cy="466502"/>
          </a:xfrm>
          <a:prstGeom prst="rect">
            <a:avLst/>
          </a:prstGeom>
        </p:spPr>
      </p:pic>
      <p:pic>
        <p:nvPicPr>
          <p:cNvPr id="13" name="Picture 4" descr="http://www.typescriptlang.org/content/images/logos/Palantir/Palanti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57400" y="863962"/>
            <a:ext cx="1599513" cy="3829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www.peacehealth.org/sites/default/files/Output%20Library/PHKMC/EpicLogo.gif"/>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0053" y="826432"/>
            <a:ext cx="1084925" cy="40788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http://www.typescriptlang.org/content/images/logos/Wijmo/logo_wijmo_blu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5145" y="2931240"/>
            <a:ext cx="1247335" cy="47148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
          <a:stretch>
            <a:fillRect/>
          </a:stretch>
        </p:blipFill>
        <p:spPr>
          <a:xfrm>
            <a:off x="2979426" y="3999105"/>
            <a:ext cx="2031092" cy="266479"/>
          </a:xfrm>
          <a:prstGeom prst="rect">
            <a:avLst/>
          </a:prstGeom>
        </p:spPr>
      </p:pic>
      <p:pic>
        <p:nvPicPr>
          <p:cNvPr id="17" name="Picture 12" descr="http://www.gainsight.com/wp-content/uploads/2015/09/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7357" y="3049556"/>
            <a:ext cx="1428548" cy="31428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typescriptlang.org/content/images/logos/Wixcom/Black-Horizontal-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51504" y="490407"/>
            <a:ext cx="2009656" cy="10983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13"/>
          <a:stretch>
            <a:fillRect/>
          </a:stretch>
        </p:blipFill>
        <p:spPr>
          <a:xfrm>
            <a:off x="3356025" y="757688"/>
            <a:ext cx="1277896" cy="563835"/>
          </a:xfrm>
          <a:prstGeom prst="rect">
            <a:avLst/>
          </a:prstGeom>
        </p:spPr>
      </p:pic>
      <p:pic>
        <p:nvPicPr>
          <p:cNvPr id="21" name="Picture 6" descr="http://www.typescriptlang.org/content/images/logos/SitePen/logo_600.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103886" y="826431"/>
            <a:ext cx="1671415" cy="42203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15">
            <a:clrChange>
              <a:clrFrom>
                <a:srgbClr val="FFFFFF"/>
              </a:clrFrom>
              <a:clrTo>
                <a:srgbClr val="FFFFFF">
                  <a:alpha val="0"/>
                </a:srgbClr>
              </a:clrTo>
            </a:clrChange>
          </a:blip>
          <a:stretch>
            <a:fillRect/>
          </a:stretch>
        </p:blipFill>
        <p:spPr>
          <a:xfrm>
            <a:off x="10594393" y="2915450"/>
            <a:ext cx="807575" cy="381305"/>
          </a:xfrm>
          <a:prstGeom prst="rect">
            <a:avLst/>
          </a:prstGeom>
        </p:spPr>
      </p:pic>
      <p:pic>
        <p:nvPicPr>
          <p:cNvPr id="23" name="Picture 14" descr="https://images.webucator.com/sitedesign/logo.jpg"/>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48892" y="4863215"/>
            <a:ext cx="1858152" cy="48312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17">
            <a:clrChange>
              <a:clrFrom>
                <a:srgbClr val="FFFFFF"/>
              </a:clrFrom>
              <a:clrTo>
                <a:srgbClr val="FFFFFF">
                  <a:alpha val="0"/>
                </a:srgbClr>
              </a:clrTo>
            </a:clrChange>
          </a:blip>
          <a:stretch>
            <a:fillRect/>
          </a:stretch>
        </p:blipFill>
        <p:spPr>
          <a:xfrm>
            <a:off x="5532534" y="3903841"/>
            <a:ext cx="1398194" cy="396358"/>
          </a:xfrm>
          <a:prstGeom prst="rect">
            <a:avLst/>
          </a:prstGeom>
        </p:spPr>
      </p:pic>
      <p:pic>
        <p:nvPicPr>
          <p:cNvPr id="25" name="Picture 2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69550" y="1884556"/>
            <a:ext cx="2173561" cy="484682"/>
          </a:xfrm>
          <a:prstGeom prst="rect">
            <a:avLst/>
          </a:prstGeom>
        </p:spPr>
      </p:pic>
      <p:pic>
        <p:nvPicPr>
          <p:cNvPr id="26" name="Picture 25"/>
          <p:cNvPicPr>
            <a:picLocks noChangeAspect="1"/>
          </p:cNvPicPr>
          <p:nvPr/>
        </p:nvPicPr>
        <p:blipFill>
          <a:blip r:embed="rId19"/>
          <a:stretch>
            <a:fillRect/>
          </a:stretch>
        </p:blipFill>
        <p:spPr>
          <a:xfrm>
            <a:off x="5458432" y="5931497"/>
            <a:ext cx="1448695" cy="427025"/>
          </a:xfrm>
          <a:prstGeom prst="rect">
            <a:avLst/>
          </a:prstGeom>
        </p:spPr>
      </p:pic>
      <p:pic>
        <p:nvPicPr>
          <p:cNvPr id="28" name="Picture 12" descr="http://www.typescriptlang.org/content/images/logos/Superpowers/logo-text.png"/>
          <p:cNvPicPr>
            <a:picLocks noChangeAspect="1" noChangeArrowheads="1"/>
          </p:cNvPicPr>
          <p:nvPr/>
        </p:nvPicPr>
        <p:blipFill>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6689" y="4904369"/>
            <a:ext cx="1823598" cy="46684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p:cNvPicPr/>
          <p:nvPr/>
        </p:nvPicPr>
        <p:blipFill>
          <a:blip r:embed="rId2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0088032" y="1677073"/>
            <a:ext cx="1788542" cy="890324"/>
          </a:xfrm>
          <a:prstGeom prst="rect">
            <a:avLst/>
          </a:prstGeom>
        </p:spPr>
      </p:pic>
      <p:pic>
        <p:nvPicPr>
          <p:cNvPr id="30" name="Picture 29"/>
          <p:cNvPicPr>
            <a:picLocks noChangeAspect="1"/>
          </p:cNvPicPr>
          <p:nvPr/>
        </p:nvPicPr>
        <p:blipFill>
          <a:blip r:embed="rId22">
            <a:clrChange>
              <a:clrFrom>
                <a:srgbClr val="FFFFFF"/>
              </a:clrFrom>
              <a:clrTo>
                <a:srgbClr val="FFFFFF">
                  <a:alpha val="0"/>
                </a:srgbClr>
              </a:clrTo>
            </a:clrChange>
          </a:blip>
          <a:stretch>
            <a:fillRect/>
          </a:stretch>
        </p:blipFill>
        <p:spPr>
          <a:xfrm>
            <a:off x="8046778" y="3734674"/>
            <a:ext cx="1051112" cy="795342"/>
          </a:xfrm>
          <a:prstGeom prst="rect">
            <a:avLst/>
          </a:prstGeom>
        </p:spPr>
      </p:pic>
      <p:pic>
        <p:nvPicPr>
          <p:cNvPr id="31" name="Picture 30"/>
          <p:cNvPicPr>
            <a:picLocks noChangeAspect="1"/>
          </p:cNvPicPr>
          <p:nvPr/>
        </p:nvPicPr>
        <p:blipFill>
          <a:blip r:embed="rId23"/>
          <a:stretch>
            <a:fillRect/>
          </a:stretch>
        </p:blipFill>
        <p:spPr>
          <a:xfrm>
            <a:off x="871638" y="3886848"/>
            <a:ext cx="1320762" cy="490990"/>
          </a:xfrm>
          <a:prstGeom prst="rect">
            <a:avLst/>
          </a:prstGeom>
        </p:spPr>
      </p:pic>
      <p:pic>
        <p:nvPicPr>
          <p:cNvPr id="32" name="Picture 26" descr="https://www.instartlogic.com/sites/all/themes/big01Theme/logo.png"/>
          <p:cNvPicPr>
            <a:picLocks noChangeAspect="1" noChangeArrowheads="1"/>
          </p:cNvPicPr>
          <p:nvPr/>
        </p:nvPicPr>
        <p:blipFill>
          <a:blip r:embed="rId2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5654" y="5965217"/>
            <a:ext cx="1510257" cy="35958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25"/>
          <a:stretch>
            <a:fillRect/>
          </a:stretch>
        </p:blipFill>
        <p:spPr>
          <a:xfrm>
            <a:off x="7717870" y="4890540"/>
            <a:ext cx="1681937" cy="308928"/>
          </a:xfrm>
          <a:prstGeom prst="rect">
            <a:avLst/>
          </a:prstGeom>
        </p:spPr>
      </p:pic>
      <p:pic>
        <p:nvPicPr>
          <p:cNvPr id="35" name="Picture 34"/>
          <p:cNvPicPr>
            <a:picLocks noChangeAspect="1"/>
          </p:cNvPicPr>
          <p:nvPr/>
        </p:nvPicPr>
        <p:blipFill>
          <a:blip r:embed="rId26"/>
          <a:stretch>
            <a:fillRect/>
          </a:stretch>
        </p:blipFill>
        <p:spPr>
          <a:xfrm>
            <a:off x="884993" y="4903305"/>
            <a:ext cx="1212052" cy="583805"/>
          </a:xfrm>
          <a:prstGeom prst="rect">
            <a:avLst/>
          </a:prstGeom>
        </p:spPr>
      </p:pic>
      <p:pic>
        <p:nvPicPr>
          <p:cNvPr id="36" name="Picture 2" descr="http://www.typescriptlang.org/content/images/logos/Heap/logoCompactDark.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837130" y="1846708"/>
            <a:ext cx="1443420" cy="40596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28">
            <a:clrChange>
              <a:clrFrom>
                <a:srgbClr val="FFFFFF"/>
              </a:clrFrom>
              <a:clrTo>
                <a:srgbClr val="FFFFFF">
                  <a:alpha val="0"/>
                </a:srgbClr>
              </a:clrTo>
            </a:clrChange>
          </a:blip>
          <a:stretch>
            <a:fillRect/>
          </a:stretch>
        </p:blipFill>
        <p:spPr>
          <a:xfrm>
            <a:off x="7875963" y="6020804"/>
            <a:ext cx="1392742" cy="360771"/>
          </a:xfrm>
          <a:prstGeom prst="rect">
            <a:avLst/>
          </a:prstGeom>
        </p:spPr>
      </p:pic>
      <p:pic>
        <p:nvPicPr>
          <p:cNvPr id="38" name="Picture 37"/>
          <p:cNvPicPr>
            <a:picLocks noChangeAspect="1"/>
          </p:cNvPicPr>
          <p:nvPr/>
        </p:nvPicPr>
        <p:blipFill>
          <a:blip r:embed="rId29">
            <a:clrChange>
              <a:clrFrom>
                <a:srgbClr val="FFFFFF"/>
              </a:clrFrom>
              <a:clrTo>
                <a:srgbClr val="FFFFFF">
                  <a:alpha val="0"/>
                </a:srgbClr>
              </a:clrTo>
            </a:clrChange>
          </a:blip>
          <a:stretch>
            <a:fillRect/>
          </a:stretch>
        </p:blipFill>
        <p:spPr>
          <a:xfrm>
            <a:off x="10130740" y="4830847"/>
            <a:ext cx="1617707" cy="527691"/>
          </a:xfrm>
          <a:prstGeom prst="rect">
            <a:avLst/>
          </a:prstGeom>
        </p:spPr>
      </p:pic>
      <p:pic>
        <p:nvPicPr>
          <p:cNvPr id="39" name="Picture 18" descr="http://www.stimulsoft.com/images/stories/Stimulsof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130740" y="6012313"/>
            <a:ext cx="1734883" cy="245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p:cNvPicPr>
            <a:picLocks noChangeAspect="1"/>
          </p:cNvPicPr>
          <p:nvPr/>
        </p:nvPicPr>
        <p:blipFill>
          <a:blip r:embed="rId31">
            <a:clrChange>
              <a:clrFrom>
                <a:srgbClr val="FFFFFF"/>
              </a:clrFrom>
              <a:clrTo>
                <a:srgbClr val="FFFFFF">
                  <a:alpha val="0"/>
                </a:srgbClr>
              </a:clrTo>
            </a:clrChange>
          </a:blip>
          <a:stretch>
            <a:fillRect/>
          </a:stretch>
        </p:blipFill>
        <p:spPr>
          <a:xfrm>
            <a:off x="10073366" y="3859218"/>
            <a:ext cx="1769065" cy="484543"/>
          </a:xfrm>
          <a:prstGeom prst="rect">
            <a:avLst/>
          </a:prstGeom>
        </p:spPr>
      </p:pic>
      <p:pic>
        <p:nvPicPr>
          <p:cNvPr id="44" name="Picture 43"/>
          <p:cNvPicPr>
            <a:picLocks noChangeAspect="1"/>
          </p:cNvPicPr>
          <p:nvPr/>
        </p:nvPicPr>
        <p:blipFill>
          <a:blip r:embed="rId32">
            <a:clrChange>
              <a:clrFrom>
                <a:srgbClr val="FFFFFF"/>
              </a:clrFrom>
              <a:clrTo>
                <a:srgbClr val="FFFFFF">
                  <a:alpha val="0"/>
                </a:srgbClr>
              </a:clrTo>
            </a:clrChange>
          </a:blip>
          <a:stretch>
            <a:fillRect/>
          </a:stretch>
        </p:blipFill>
        <p:spPr>
          <a:xfrm>
            <a:off x="871639" y="2757909"/>
            <a:ext cx="1447994" cy="545478"/>
          </a:xfrm>
          <a:prstGeom prst="rect">
            <a:avLst/>
          </a:prstGeom>
        </p:spPr>
      </p:pic>
    </p:spTree>
    <p:extLst>
      <p:ext uri="{BB962C8B-B14F-4D97-AF65-F5344CB8AC3E}">
        <p14:creationId xmlns:p14="http://schemas.microsoft.com/office/powerpoint/2010/main" val="4819115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Preguntas</a:t>
            </a:r>
            <a:r>
              <a:rPr lang="en-US" dirty="0"/>
              <a:t>?</a:t>
            </a:r>
          </a:p>
        </p:txBody>
      </p:sp>
    </p:spTree>
    <p:extLst>
      <p:ext uri="{BB962C8B-B14F-4D97-AF65-F5344CB8AC3E}">
        <p14:creationId xmlns:p14="http://schemas.microsoft.com/office/powerpoint/2010/main" val="285097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1949" y="3108808"/>
            <a:ext cx="11370961" cy="776911"/>
          </a:xfrm>
        </p:spPr>
        <p:txBody>
          <a:bodyPr/>
          <a:lstStyle/>
          <a:p>
            <a:r>
              <a:rPr lang="es-AR" dirty="0">
                <a:solidFill>
                  <a:srgbClr val="FFFFFF"/>
                </a:solidFill>
              </a:rPr>
              <a:t>Muchas Gracias</a:t>
            </a:r>
            <a:endParaRPr lang="es-AR" sz="6731" dirty="0">
              <a:solidFill>
                <a:srgbClr val="FFFFFF"/>
              </a:solidFill>
            </a:endParaRPr>
          </a:p>
        </p:txBody>
      </p:sp>
      <p:sp>
        <p:nvSpPr>
          <p:cNvPr id="4" name="Subtitle 2"/>
          <p:cNvSpPr txBox="1">
            <a:spLocks/>
          </p:cNvSpPr>
          <p:nvPr/>
        </p:nvSpPr>
        <p:spPr>
          <a:xfrm>
            <a:off x="6180998" y="5000341"/>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 –  Software </a:t>
            </a:r>
            <a:r>
              <a:rPr lang="es-ES" sz="2856" spc="-71" dirty="0" err="1">
                <a:solidFill>
                  <a:srgbClr val="FFFFFF"/>
                </a:solidFill>
                <a:effectLst>
                  <a:outerShdw blurRad="38100" dist="38100" dir="2700000" algn="tl">
                    <a:srgbClr val="000000">
                      <a:alpha val="43137"/>
                    </a:srgbClr>
                  </a:outerShdw>
                </a:effectLst>
                <a:ea typeface="ＭＳ Ｐゴシック"/>
                <a:cs typeface="ＭＳ Ｐゴシック"/>
              </a:rPr>
              <a:t>Architect</a:t>
            </a:r>
            <a:endParaRPr lang="es-ES" sz="2856" spc="-71" dirty="0">
              <a:solidFill>
                <a:srgbClr val="FFFFFF"/>
              </a:solidFill>
              <a:effectLst>
                <a:outerShdw blurRad="38100" dist="38100" dir="2700000" algn="tl">
                  <a:srgbClr val="000000">
                    <a:alpha val="43137"/>
                  </a:srgbClr>
                </a:outerShdw>
              </a:effectLst>
              <a:ea typeface="ＭＳ Ｐゴシック"/>
              <a:cs typeface="ＭＳ Ｐゴシック"/>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188261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Script# </a:t>
            </a:r>
            <a:r>
              <a:rPr lang="en-US" dirty="0">
                <a:sym typeface="Wingdings" panose="05000000000000000000" pitchFamily="2" charset="2"/>
              </a:rPr>
              <a:t> C# to </a:t>
            </a:r>
            <a:r>
              <a:rPr lang="en-US" dirty="0" err="1">
                <a:sym typeface="Wingdings" panose="05000000000000000000" pitchFamily="2" charset="2"/>
              </a:rPr>
              <a:t>Javascript</a:t>
            </a:r>
            <a:endParaRPr lang="en-US" dirty="0"/>
          </a:p>
        </p:txBody>
      </p:sp>
      <p:sp>
        <p:nvSpPr>
          <p:cNvPr id="4" name="Title 2"/>
          <p:cNvSpPr txBox="1">
            <a:spLocks/>
          </p:cNvSpPr>
          <p:nvPr/>
        </p:nvSpPr>
        <p:spPr>
          <a:xfrm>
            <a:off x="1101436" y="4564062"/>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9600" dirty="0">
                <a:sym typeface="Wingdings" panose="05000000000000000000" pitchFamily="2" charset="2"/>
              </a:rPr>
              <a:t></a:t>
            </a:r>
            <a:endParaRPr lang="en-US" sz="9600" dirty="0"/>
          </a:p>
        </p:txBody>
      </p:sp>
    </p:spTree>
    <p:extLst>
      <p:ext uri="{BB962C8B-B14F-4D97-AF65-F5344CB8AC3E}">
        <p14:creationId xmlns:p14="http://schemas.microsoft.com/office/powerpoint/2010/main" val="4146280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GWT </a:t>
            </a:r>
            <a:r>
              <a:rPr lang="en-US" dirty="0">
                <a:sym typeface="Wingdings" panose="05000000000000000000" pitchFamily="2" charset="2"/>
              </a:rPr>
              <a:t> Java to </a:t>
            </a:r>
            <a:r>
              <a:rPr lang="en-US" dirty="0" err="1">
                <a:sym typeface="Wingdings" panose="05000000000000000000" pitchFamily="2" charset="2"/>
              </a:rPr>
              <a:t>Javascript</a:t>
            </a:r>
            <a:endParaRPr lang="en-US" dirty="0"/>
          </a:p>
        </p:txBody>
      </p:sp>
      <p:sp>
        <p:nvSpPr>
          <p:cNvPr id="4" name="Title 2"/>
          <p:cNvSpPr txBox="1">
            <a:spLocks/>
          </p:cNvSpPr>
          <p:nvPr/>
        </p:nvSpPr>
        <p:spPr>
          <a:xfrm>
            <a:off x="1101436" y="4564062"/>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9600" dirty="0">
                <a:sym typeface="Wingdings" panose="05000000000000000000" pitchFamily="2" charset="2"/>
              </a:rPr>
              <a:t> </a:t>
            </a:r>
            <a:endParaRPr lang="en-US" sz="9600" dirty="0"/>
          </a:p>
        </p:txBody>
      </p:sp>
    </p:spTree>
    <p:extLst>
      <p:ext uri="{BB962C8B-B14F-4D97-AF65-F5344CB8AC3E}">
        <p14:creationId xmlns:p14="http://schemas.microsoft.com/office/powerpoint/2010/main" val="265932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6636" y="1532782"/>
            <a:ext cx="10235966" cy="917575"/>
          </a:xfrm>
        </p:spPr>
        <p:txBody>
          <a:bodyPr/>
          <a:lstStyle/>
          <a:p>
            <a:pPr algn="ctr"/>
            <a:r>
              <a:rPr lang="en-US" dirty="0" err="1"/>
              <a:t>Javascript</a:t>
            </a:r>
            <a:r>
              <a:rPr lang="en-US" dirty="0"/>
              <a:t> </a:t>
            </a:r>
            <a:r>
              <a:rPr lang="en-US" dirty="0">
                <a:sym typeface="Wingdings" panose="05000000000000000000" pitchFamily="2" charset="2"/>
              </a:rPr>
              <a:t> </a:t>
            </a:r>
            <a:r>
              <a:rPr lang="en-US" dirty="0"/>
              <a:t>Google Closures</a:t>
            </a:r>
          </a:p>
        </p:txBody>
      </p:sp>
      <p:sp>
        <p:nvSpPr>
          <p:cNvPr id="4" name="Title 2"/>
          <p:cNvSpPr txBox="1">
            <a:spLocks/>
          </p:cNvSpPr>
          <p:nvPr/>
        </p:nvSpPr>
        <p:spPr>
          <a:xfrm>
            <a:off x="1101436" y="5018087"/>
            <a:ext cx="10235966" cy="91757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r>
              <a:rPr kumimoji="0" lang="en-US" sz="96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sym typeface="Wingdings" panose="05000000000000000000" pitchFamily="2" charset="2"/>
              </a:rPr>
              <a:t> </a:t>
            </a:r>
            <a:r>
              <a:rPr lang="en-US" sz="9600" dirty="0">
                <a:sym typeface="Wingdings" panose="05000000000000000000" pitchFamily="2" charset="2"/>
              </a:rPr>
              <a:t> </a:t>
            </a:r>
            <a:endParaRPr kumimoji="0" lang="en-US" sz="9600"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p:txBody>
      </p:sp>
      <p:pic>
        <p:nvPicPr>
          <p:cNvPr id="5" name="Picture 4"/>
          <p:cNvPicPr>
            <a:picLocks noChangeAspect="1"/>
          </p:cNvPicPr>
          <p:nvPr/>
        </p:nvPicPr>
        <p:blipFill>
          <a:blip r:embed="rId3"/>
          <a:stretch>
            <a:fillRect/>
          </a:stretch>
        </p:blipFill>
        <p:spPr>
          <a:xfrm>
            <a:off x="4541837" y="2735262"/>
            <a:ext cx="4160837" cy="1716191"/>
          </a:xfrm>
          <a:prstGeom prst="rect">
            <a:avLst/>
          </a:prstGeom>
        </p:spPr>
      </p:pic>
    </p:spTree>
    <p:extLst>
      <p:ext uri="{BB962C8B-B14F-4D97-AF65-F5344CB8AC3E}">
        <p14:creationId xmlns:p14="http://schemas.microsoft.com/office/powerpoint/2010/main" val="3725506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89037" y="4640262"/>
            <a:ext cx="10235966" cy="2153495"/>
          </a:xfrm>
        </p:spPr>
        <p:txBody>
          <a:bodyPr/>
          <a:lstStyle/>
          <a:p>
            <a:pPr algn="ctr"/>
            <a:r>
              <a:rPr lang="en-US" dirty="0"/>
              <a:t>Lead architect of C#</a:t>
            </a:r>
            <a:r>
              <a:rPr lang="en-US" baseline="30000" dirty="0"/>
              <a:t> </a:t>
            </a:r>
            <a:r>
              <a:rPr lang="en-US" dirty="0"/>
              <a:t>and core developer on </a:t>
            </a:r>
            <a:r>
              <a:rPr lang="en-US" dirty="0" err="1"/>
              <a:t>TypeScript</a:t>
            </a:r>
            <a:r>
              <a:rPr lang="en-US" dirty="0"/>
              <a:t>.</a:t>
            </a:r>
          </a:p>
        </p:txBody>
      </p:sp>
      <p:pic>
        <p:nvPicPr>
          <p:cNvPr id="2" name="Picture 1"/>
          <p:cNvPicPr>
            <a:picLocks noChangeAspect="1"/>
          </p:cNvPicPr>
          <p:nvPr/>
        </p:nvPicPr>
        <p:blipFill>
          <a:blip r:embed="rId3"/>
          <a:stretch>
            <a:fillRect/>
          </a:stretch>
        </p:blipFill>
        <p:spPr>
          <a:xfrm>
            <a:off x="4914441" y="68262"/>
            <a:ext cx="2903996" cy="3962400"/>
          </a:xfrm>
          <a:prstGeom prst="rect">
            <a:avLst/>
          </a:prstGeom>
        </p:spPr>
      </p:pic>
      <p:sp>
        <p:nvSpPr>
          <p:cNvPr id="6" name="Title 2"/>
          <p:cNvSpPr txBox="1">
            <a:spLocks/>
          </p:cNvSpPr>
          <p:nvPr/>
        </p:nvSpPr>
        <p:spPr>
          <a:xfrm>
            <a:off x="1265237" y="4239367"/>
            <a:ext cx="10235966" cy="400895"/>
          </a:xfrm>
          <a:prstGeom prst="rect">
            <a:avLst/>
          </a:prstGeom>
        </p:spPr>
        <p:txBody>
          <a:bodyPr vert="horz" wrap="square" lIns="146304" tIns="91440" rIns="146304" bIns="91440" rtlCol="0" anchor="ctr" anchorCtr="0">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000" dirty="0"/>
              <a:t>Anders Hejlsberg</a:t>
            </a:r>
          </a:p>
        </p:txBody>
      </p:sp>
      <p:pic>
        <p:nvPicPr>
          <p:cNvPr id="7" name="Picture 6"/>
          <p:cNvPicPr>
            <a:picLocks noChangeAspect="1"/>
          </p:cNvPicPr>
          <p:nvPr/>
        </p:nvPicPr>
        <p:blipFill>
          <a:blip r:embed="rId4"/>
          <a:stretch>
            <a:fillRect/>
          </a:stretch>
        </p:blipFill>
        <p:spPr>
          <a:xfrm rot="5400000">
            <a:off x="2720974" y="874315"/>
            <a:ext cx="6994525" cy="5245894"/>
          </a:xfrm>
          <a:prstGeom prst="rect">
            <a:avLst/>
          </a:prstGeom>
        </p:spPr>
      </p:pic>
    </p:spTree>
    <p:extLst>
      <p:ext uri="{BB962C8B-B14F-4D97-AF65-F5344CB8AC3E}">
        <p14:creationId xmlns:p14="http://schemas.microsoft.com/office/powerpoint/2010/main" val="254502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TypeScript: JavaScript that scales.</a:t>
            </a:r>
          </a:p>
        </p:txBody>
      </p:sp>
    </p:spTree>
    <p:extLst>
      <p:ext uri="{BB962C8B-B14F-4D97-AF65-F5344CB8AC3E}">
        <p14:creationId xmlns:p14="http://schemas.microsoft.com/office/powerpoint/2010/main" val="2195474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 statically typed superset of JavaScript</a:t>
            </a:r>
            <a:br>
              <a:rPr lang="en-US" dirty="0"/>
            </a:br>
            <a:r>
              <a:rPr lang="en-US" dirty="0"/>
              <a:t>that compiles to plain JavaScript.</a:t>
            </a:r>
          </a:p>
        </p:txBody>
      </p:sp>
    </p:spTree>
    <p:extLst>
      <p:ext uri="{BB962C8B-B14F-4D97-AF65-F5344CB8AC3E}">
        <p14:creationId xmlns:p14="http://schemas.microsoft.com/office/powerpoint/2010/main" val="23655374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Any Library. Any browser. Any host.    Any OS.</a:t>
            </a:r>
          </a:p>
        </p:txBody>
      </p:sp>
    </p:spTree>
    <p:extLst>
      <p:ext uri="{BB962C8B-B14F-4D97-AF65-F5344CB8AC3E}">
        <p14:creationId xmlns:p14="http://schemas.microsoft.com/office/powerpoint/2010/main" val="4287872020"/>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554066B2-1A67-4BE9-A3EC-5D6115A3877B}" vid="{3D2ADEDA-40AA-48FC-9908-E31082814E87}"/>
    </a:ext>
  </a:extLst>
</a:theme>
</file>

<file path=ppt/theme/theme4.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Anders Hejlsberg</External_x0020_Speaker>
    <m6878b9dd7994da4ba144f95347d99c6 xmlns="01c77077-aee4-4b5f-bd4e-9cd40a6fff29">
      <Terms xmlns="http://schemas.microsoft.com/office/infopath/2007/PartnerControls"/>
    </m6878b9dd7994da4ba144f95347d99c6>
    <Presentation_x0020_Date xmlns="01c77077-aee4-4b5f-bd4e-9cd40a6fff29">2016-03-30T07:00:00+00:00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B881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ff673fc-3231-4e3a-893b-6d7f7cd32766"/>
    <ds:schemaRef ds:uri="01c77077-aee4-4b5f-bd4e-9cd40a6fff29"/>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91</TotalTime>
  <Words>1687</Words>
  <Application>Microsoft Office PowerPoint</Application>
  <PresentationFormat>Custom</PresentationFormat>
  <Paragraphs>364</Paragraphs>
  <Slides>26</Slides>
  <Notes>26</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26</vt:i4>
      </vt:variant>
    </vt:vector>
  </HeadingPairs>
  <TitlesOfParts>
    <vt:vector size="36" baseType="lpstr">
      <vt:lpstr>ＭＳ Ｐゴシック</vt:lpstr>
      <vt:lpstr>Arial</vt:lpstr>
      <vt:lpstr>Consolas</vt:lpstr>
      <vt:lpstr>Segoe UI</vt:lpstr>
      <vt:lpstr>Segoe UI Light</vt:lpstr>
      <vt:lpstr>Wingdings</vt:lpstr>
      <vt:lpstr>5-30721_Build_2016_Template_Light</vt:lpstr>
      <vt:lpstr>5-30721_Build_2016_Template_Dark</vt:lpstr>
      <vt:lpstr>1_5-30721_Build_2016_Template_Light</vt:lpstr>
      <vt:lpstr>Metro_TT_Blue_16x9_02-12</vt:lpstr>
      <vt:lpstr>Conociendo TypeScript</vt:lpstr>
      <vt:lpstr>Why TypeScript?</vt:lpstr>
      <vt:lpstr>Script#  C# to Javascript</vt:lpstr>
      <vt:lpstr>GWT  Java to Javascript</vt:lpstr>
      <vt:lpstr>Javascript  Google Closures</vt:lpstr>
      <vt:lpstr>Lead architect of C# and core developer on TypeScript.</vt:lpstr>
      <vt:lpstr>TypeScript: JavaScript that scales.</vt:lpstr>
      <vt:lpstr>A statically typed superset of JavaScript that compiles to plain JavaScript.</vt:lpstr>
      <vt:lpstr>Any Library. Any browser. Any host.    Any OS.</vt:lpstr>
      <vt:lpstr>Open Source.</vt:lpstr>
      <vt:lpstr>PowerPoint Presentation</vt:lpstr>
      <vt:lpstr>The feature gap</vt:lpstr>
      <vt:lpstr>Demo</vt:lpstr>
      <vt:lpstr>Nullable types</vt:lpstr>
      <vt:lpstr>Nullable types</vt:lpstr>
      <vt:lpstr>Nullable types</vt:lpstr>
      <vt:lpstr>Non-nullable types</vt:lpstr>
      <vt:lpstr>Non-nullable types</vt:lpstr>
      <vt:lpstr>Non-nullable types</vt:lpstr>
      <vt:lpstr>Non-nullable types</vt:lpstr>
      <vt:lpstr>Demo</vt:lpstr>
      <vt:lpstr>TypeScript tools</vt:lpstr>
      <vt:lpstr>TypeScript adoption</vt:lpstr>
      <vt:lpstr>PowerPoint Presentation</vt:lpstr>
      <vt:lpstr>Preguntas?</vt:lpstr>
      <vt:lpstr>Muchas Gracias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TypeScript?</dc:title>
  <dc:subject>&lt;Speech title here&gt;</dc:subject>
  <dc:creator>Shows</dc:creator>
  <cp:keywords>Microsoft Build 2016</cp:keywords>
  <dc:description>Template: Mitchell Derrey, Silver Fox Productions
Formatting: 
Audience Type:</dc:description>
  <cp:lastModifiedBy>Mariano Sánchez</cp:lastModifiedBy>
  <cp:revision>14</cp:revision>
  <dcterms:created xsi:type="dcterms:W3CDTF">2016-03-30T16:48:32Z</dcterms:created>
  <dcterms:modified xsi:type="dcterms:W3CDTF">2016-09-30T16:52:33Z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